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392" r:id="rId3"/>
    <p:sldId id="326" r:id="rId4"/>
    <p:sldId id="353" r:id="rId5"/>
    <p:sldId id="328" r:id="rId6"/>
    <p:sldId id="436" r:id="rId7"/>
    <p:sldId id="351" r:id="rId8"/>
    <p:sldId id="312" r:id="rId9"/>
    <p:sldId id="324" r:id="rId10"/>
    <p:sldId id="434" r:id="rId11"/>
    <p:sldId id="440" r:id="rId12"/>
    <p:sldId id="441" r:id="rId13"/>
    <p:sldId id="426" r:id="rId14"/>
    <p:sldId id="304" r:id="rId15"/>
    <p:sldId id="425" r:id="rId16"/>
    <p:sldId id="443" r:id="rId17"/>
    <p:sldId id="423" r:id="rId18"/>
    <p:sldId id="398" r:id="rId19"/>
    <p:sldId id="442" r:id="rId20"/>
    <p:sldId id="43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637F"/>
    <a:srgbClr val="E09E19"/>
    <a:srgbClr val="B88114"/>
    <a:srgbClr val="FF99FF"/>
    <a:srgbClr val="FDD9FE"/>
    <a:srgbClr val="9DAD33"/>
    <a:srgbClr val="6C3302"/>
    <a:srgbClr val="584F29"/>
    <a:srgbClr val="ED4E33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9" autoAdjust="0"/>
    <p:restoredTop sz="84237" autoAdjust="0"/>
  </p:normalViewPr>
  <p:slideViewPr>
    <p:cSldViewPr snapToGrid="0" snapToObjects="1">
      <p:cViewPr varScale="1">
        <p:scale>
          <a:sx n="96" d="100"/>
          <a:sy n="96" d="100"/>
        </p:scale>
        <p:origin x="438" y="72"/>
      </p:cViewPr>
      <p:guideLst>
        <p:guide orient="horz" pos="360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-3780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pPr/>
              <a:t>8/25/2018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pPr/>
              <a:t>8/25/2018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Emerging trends for next-generation (targeted &amp; personalized) nuclear medicine: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Targeted alpha therapy (5-10 MeV)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40-80 </a:t>
            </a:r>
            <a:r>
              <a:rPr lang="el-GR" sz="20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μ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 range 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  <a:sym typeface="Wingdings" panose="05000000000000000000" pitchFamily="2" charset="2"/>
              </a:rPr>
              <a:t> single cell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Targeted Auger therapy (20 eV – 1 keV)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1 nm – 2 </a:t>
            </a:r>
            <a:r>
              <a:rPr lang="el-GR" sz="20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μ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 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  <a:sym typeface="Wingdings" panose="05000000000000000000" pitchFamily="2" charset="2"/>
              </a:rPr>
              <a:t> cellular nucleus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Theranostic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medicine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Simultaneous imaging and therapy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4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3x 9 </a:t>
            </a:r>
            <a:r>
              <a:rPr lang="en-US" dirty="0" err="1"/>
              <a:t>MBq</a:t>
            </a:r>
            <a:r>
              <a:rPr lang="en-US" dirty="0"/>
              <a:t> dose fractions</a:t>
            </a:r>
          </a:p>
          <a:p>
            <a:endParaRPr lang="en-US" dirty="0"/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 for bio-kinetic studies of monoclonal antibodies (the delivery agent)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 nuclear physics relevance: pre-equilibrium modelling, isomer/ground state ratios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previous measurements, only comparison to models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Surprising results: TALYS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over-prediction of XS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6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3x 9 </a:t>
            </a:r>
            <a:r>
              <a:rPr lang="en-US" dirty="0" err="1"/>
              <a:t>MBq</a:t>
            </a:r>
            <a:r>
              <a:rPr lang="en-US" dirty="0"/>
              <a:t> dose fractions</a:t>
            </a:r>
          </a:p>
          <a:p>
            <a:endParaRPr lang="en-US" dirty="0"/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 for bio-kinetic studies of monoclonal antibodies (the delivery agent)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 nuclear physics relevance: pre-equilibrium modelling, isomer/ground state ratios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previous measurements, only comparison to models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Surprising results: TALYS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over-prediction of XS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18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600" b="1" u="sng" dirty="0">
                <a:solidFill>
                  <a:sysClr val="windowText" lastClr="000000"/>
                </a:solidFill>
                <a:latin typeface="Lucida Grande"/>
                <a:ea typeface="Times New Roman" charset="0"/>
                <a:cs typeface="Times New Roman" charset="0"/>
              </a:rPr>
              <a:t>Next steps: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Lucida Grande"/>
                <a:ea typeface="Times New Roman" charset="0"/>
                <a:cs typeface="Times New Roman" charset="0"/>
              </a:rPr>
              <a:t>Extension to 100 MeV using LANSCE-IPF in October 2018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Lucida Grande"/>
                <a:ea typeface="Times New Roman" charset="0"/>
                <a:cs typeface="Times New Roman" charset="0"/>
              </a:rPr>
              <a:t>Radiochemical separation and bio-uptake studies with LBNL/LANL – TTA extraction of Ce(IV) from La(III), followed by anion exchange to remove La target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60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09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this by bringing</a:t>
            </a:r>
            <a:r>
              <a:rPr lang="en-US" baseline="0" dirty="0"/>
              <a:t> together young…and other…scientists and engineers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12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same</a:t>
            </a:r>
            <a:r>
              <a:rPr lang="en-US" baseline="0" dirty="0"/>
              <a:t> method used at the new FRANZ facility in Frankfurt.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6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44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9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9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Cyclotron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Many hospitals have small K~15 medical cyclotrons for PET tracer production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Leverage existing infrastructure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Explore higher energies for regional research cyclotrons, basic science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Linac</a:t>
            </a: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Commonly used for high-energy production (LANL – IPF)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Useful for anchoring to complementary low-energy measurements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 propose  to  measure  these  reactions  to  resolve  ambiguity  in  the  predictions  and  establish  optimal  irradiation  parameters.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Cyclotron </a:t>
            </a:r>
            <a:r>
              <a:rPr lang="en-US" dirty="0" err="1"/>
              <a:t>freq</a:t>
            </a:r>
            <a:r>
              <a:rPr lang="en-US" dirty="0"/>
              <a:t>  w = Q B / m</a:t>
            </a:r>
          </a:p>
          <a:p>
            <a:endParaRPr lang="en-US" dirty="0"/>
          </a:p>
          <a:p>
            <a:r>
              <a:rPr lang="en-US" dirty="0"/>
              <a:t>T = (m/2) w^2 r^2</a:t>
            </a:r>
          </a:p>
          <a:p>
            <a:endParaRPr lang="en-US" dirty="0"/>
          </a:p>
          <a:p>
            <a:r>
              <a:rPr lang="en-US" dirty="0"/>
              <a:t>T/A = (B r / 2 m)^2 (Q/A)^2 = K (Q/A)^2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4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Mention issues with </a:t>
            </a:r>
            <a:r>
              <a:rPr lang="en-US" dirty="0" err="1"/>
              <a:t>Levkovski</a:t>
            </a:r>
            <a:r>
              <a:rPr lang="en-US" dirty="0"/>
              <a:t>!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Low peak is 54Fe(</a:t>
            </a:r>
            <a:r>
              <a:rPr lang="en-US" dirty="0" err="1"/>
              <a:t>p,x</a:t>
            </a:r>
            <a:r>
              <a:rPr lang="en-US" dirty="0"/>
              <a:t>), high peak is 56Fe(</a:t>
            </a:r>
            <a:r>
              <a:rPr lang="en-US" dirty="0" err="1"/>
              <a:t>p,x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3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2FD4-9539-4880-9D59-CB646920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510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824333"/>
            <a:ext cx="9085179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75258"/>
            <a:ext cx="85344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50033"/>
            <a:ext cx="10354733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9" y="2518953"/>
            <a:ext cx="10320867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7767" y="2017304"/>
            <a:ext cx="103632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767" y="1019350"/>
            <a:ext cx="103632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972051"/>
            <a:ext cx="9952567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6" y="2097755"/>
            <a:ext cx="4957233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5566836" y="2097761"/>
            <a:ext cx="4995333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729789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358775"/>
            <a:ext cx="73152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4296527"/>
            <a:ext cx="73152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3" y="1041995"/>
            <a:ext cx="4011084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766740" y="1042004"/>
            <a:ext cx="6049433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3" y="1531660"/>
            <a:ext cx="4011084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80383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6835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56497" y="530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8079"/>
            <a:ext cx="109728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366012" y="9"/>
            <a:ext cx="3825989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6332044"/>
            <a:ext cx="12192000" cy="59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BEC409-9AE4-46E9-B828-ED5603FEA02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10800000">
            <a:off x="0" y="6332044"/>
            <a:ext cx="12192000" cy="59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37C874-BA10-441E-B448-38BC6ABF117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-1" y="0"/>
            <a:ext cx="12192001" cy="9107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C814D0-0ED4-478F-8943-53E301C980D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 rot="10800000">
            <a:off x="17821" y="-12029"/>
            <a:ext cx="12174178" cy="9107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E096DB-5FD2-4FC8-8BE7-C3D06C3BAD91}"/>
              </a:ext>
            </a:extLst>
          </p:cNvPr>
          <p:cNvSpPr txBox="1"/>
          <p:nvPr userDrawn="1"/>
        </p:nvSpPr>
        <p:spPr>
          <a:xfrm>
            <a:off x="4262419" y="6491843"/>
            <a:ext cx="938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b="1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22B7F4F-221E-4231-889B-6BF1DBE347F8}"/>
              </a:ext>
            </a:extLst>
          </p:cNvPr>
          <p:cNvSpPr txBox="1">
            <a:spLocks/>
          </p:cNvSpPr>
          <p:nvPr userDrawn="1"/>
        </p:nvSpPr>
        <p:spPr>
          <a:xfrm>
            <a:off x="479650" y="6442312"/>
            <a:ext cx="4491361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/>
              <a:t>A.S. Voyles  |  WTTC17 </a:t>
            </a:r>
          </a:p>
          <a:p>
            <a:r>
              <a:rPr lang="en-US" sz="1000" b="1" dirty="0"/>
              <a:t>30 Aug 2018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0" y="-23225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A40E2B-15E4-4554-8CB4-76EF36D1627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4490" y="6416800"/>
            <a:ext cx="1353614" cy="413604"/>
          </a:xfrm>
          <a:prstGeom prst="rect">
            <a:avLst/>
          </a:prstGeom>
        </p:spPr>
      </p:pic>
      <p:pic>
        <p:nvPicPr>
          <p:cNvPr id="19" name="Picture 4" descr="http://powerdata.lbl.gov/images/Berkeley_Lab_Logo_Large.png">
            <a:extLst>
              <a:ext uri="{FF2B5EF4-FFF2-40B4-BE49-F238E27FC236}">
                <a16:creationId xmlns:a16="http://schemas.microsoft.com/office/drawing/2014/main" id="{F104E673-5F25-4E71-8886-54D06FA9A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159" y="6332045"/>
            <a:ext cx="775219" cy="5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3" r:id="rId2"/>
    <p:sldLayoutId id="2147483674" r:id="rId3"/>
    <p:sldLayoutId id="2147483675" r:id="rId4"/>
    <p:sldLayoutId id="2147483676" r:id="rId5"/>
    <p:sldLayoutId id="2147483681" r:id="rId6"/>
    <p:sldLayoutId id="2147483649" r:id="rId7"/>
    <p:sldLayoutId id="2147483682" r:id="rId8"/>
    <p:sldLayoutId id="2147483683" r:id="rId9"/>
  </p:sldLayoutIdLst>
  <p:transition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b="1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chem.berkeley.edu/SurfaceScience/berkeleypic.jpg">
            <a:extLst>
              <a:ext uri="{FF2B5EF4-FFF2-40B4-BE49-F238E27FC236}">
                <a16:creationId xmlns:a16="http://schemas.microsoft.com/office/drawing/2014/main" id="{24E30DDA-D261-4446-AC04-78A707F77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7"/>
          <a:stretch/>
        </p:blipFill>
        <p:spPr bwMode="auto">
          <a:xfrm>
            <a:off x="0" y="-40598"/>
            <a:ext cx="12192000" cy="693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94BCD9-C838-4C41-9D74-7C4ED062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93296"/>
            <a:ext cx="12192000" cy="9353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4" y="6232704"/>
            <a:ext cx="1745673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244956" y="204359"/>
            <a:ext cx="2869492" cy="237957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8390" y="5707238"/>
            <a:ext cx="7422569" cy="1113590"/>
          </a:xfrm>
        </p:spPr>
        <p:txBody>
          <a:bodyPr>
            <a:noAutofit/>
          </a:bodyPr>
          <a:lstStyle/>
          <a:p>
            <a:r>
              <a:rPr lang="en-US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Andrew S. Voyles </a:t>
            </a:r>
          </a:p>
          <a:p>
            <a:r>
              <a:rPr lang="en-US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30 August 2018 – 17</a:t>
            </a:r>
            <a:r>
              <a:rPr lang="en-US" b="1" baseline="300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th</a:t>
            </a:r>
            <a:r>
              <a:rPr lang="en-US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 International Workshop </a:t>
            </a:r>
            <a:br>
              <a:rPr lang="en-US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</a:br>
            <a:r>
              <a:rPr lang="en-US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</a:rPr>
              <a:t>on Targetry and Target Chemistry</a:t>
            </a:r>
            <a:endParaRPr lang="en-US" sz="1400" b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0" name="Picture 2" descr="http://www.cchem.berkeley.edu/SurfaceScience/berkeleypic.jpg">
            <a:extLst>
              <a:ext uri="{FF2B5EF4-FFF2-40B4-BE49-F238E27FC236}">
                <a16:creationId xmlns:a16="http://schemas.microsoft.com/office/drawing/2014/main" id="{C7AD0536-F2F3-4F09-BD6C-5C499EC59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00" t="29165" r="3001" b="39786"/>
          <a:stretch/>
        </p:blipFill>
        <p:spPr bwMode="auto">
          <a:xfrm>
            <a:off x="4145281" y="1183739"/>
            <a:ext cx="7680960" cy="25043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1AB0BF56-84A5-460E-B547-965BBE57ED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4145281" y="1089356"/>
            <a:ext cx="7914368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40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Isotope Production Activities at LBNL and LANSCE-IPF: </a:t>
            </a:r>
            <a:r>
              <a:rPr lang="en-US" altLang="en-US" sz="28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Development of a new </a:t>
            </a:r>
            <a:r>
              <a:rPr lang="en-US" altLang="en-US" sz="2800" dirty="0" err="1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Nb</a:t>
            </a:r>
            <a:r>
              <a:rPr lang="en-US" altLang="en-US" sz="28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(</a:t>
            </a:r>
            <a:r>
              <a:rPr lang="en-US" altLang="en-US" sz="2800" dirty="0" err="1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p,x</a:t>
            </a:r>
            <a:r>
              <a:rPr lang="en-US" altLang="en-US" sz="28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)</a:t>
            </a:r>
            <a:r>
              <a:rPr lang="en-US" altLang="en-US" sz="2800" baseline="300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90</a:t>
            </a:r>
            <a:r>
              <a:rPr lang="en-US" altLang="en-US" sz="28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Mo Monitor Reaction and </a:t>
            </a:r>
            <a:r>
              <a:rPr lang="en-US" altLang="en-US" sz="2800" dirty="0" err="1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Fe,La</a:t>
            </a:r>
            <a:r>
              <a:rPr lang="en-US" altLang="en-US" sz="28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(</a:t>
            </a:r>
            <a:r>
              <a:rPr lang="en-US" altLang="en-US" sz="2800" dirty="0" err="1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p,x</a:t>
            </a:r>
            <a:r>
              <a:rPr lang="en-US" altLang="en-US" sz="2800" dirty="0">
                <a:ln w="3175">
                  <a:noFill/>
                </a:ln>
                <a:solidFill>
                  <a:schemeClr val="bg1"/>
                </a:solidFill>
                <a:latin typeface="Georgia" panose="02040502050405020303" pitchFamily="18" charset="0"/>
              </a:rPr>
              <a:t>) Production Cross-Section Measurements</a:t>
            </a:r>
          </a:p>
        </p:txBody>
      </p:sp>
      <p:pic>
        <p:nvPicPr>
          <p:cNvPr id="14338" name="Picture 2" descr="http://powerdata.lbl.gov/images/Berkeley_Lab_Logo_Large.png">
            <a:extLst>
              <a:ext uri="{FF2B5EF4-FFF2-40B4-BE49-F238E27FC236}">
                <a16:creationId xmlns:a16="http://schemas.microsoft.com/office/drawing/2014/main" id="{025FA40E-B1F5-4EE3-A2A9-335A4162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706794"/>
            <a:ext cx="1447038" cy="11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8CF06A2-6E92-4F6F-9491-38B9723F403C}"/>
              </a:ext>
            </a:extLst>
          </p:cNvPr>
          <p:cNvGrpSpPr/>
          <p:nvPr/>
        </p:nvGrpSpPr>
        <p:grpSpPr>
          <a:xfrm>
            <a:off x="10717684" y="1324149"/>
            <a:ext cx="1371197" cy="1949335"/>
            <a:chOff x="8907984" y="4182421"/>
            <a:chExt cx="1371197" cy="1949335"/>
          </a:xfrm>
        </p:grpSpPr>
        <p:sp>
          <p:nvSpPr>
            <p:cNvPr id="60" name="TextBox 59"/>
            <p:cNvSpPr txBox="1"/>
            <p:nvPr/>
          </p:nvSpPr>
          <p:spPr>
            <a:xfrm>
              <a:off x="8907984" y="5793202"/>
              <a:ext cx="1361903" cy="3385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Jon Morrell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3718" y="4182421"/>
              <a:ext cx="1365463" cy="1610787"/>
            </a:xfrm>
            <a:prstGeom prst="rect">
              <a:avLst/>
            </a:prstGeom>
          </p:spPr>
        </p:pic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36E105EA-CD0C-4AF1-82B6-DBB75101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Autofit/>
          </a:bodyPr>
          <a:lstStyle/>
          <a:p>
            <a:pPr algn="ctr"/>
            <a:r>
              <a:rPr lang="en-US" sz="2800" baseline="30000" dirty="0"/>
              <a:t>140</a:t>
            </a:r>
            <a:r>
              <a:rPr lang="en-US" sz="2800" dirty="0"/>
              <a:t>La(p,6n)</a:t>
            </a:r>
            <a:r>
              <a:rPr lang="en-US" sz="2800" baseline="30000" dirty="0"/>
              <a:t>134</a:t>
            </a:r>
            <a:r>
              <a:rPr lang="en-US" sz="2800" dirty="0"/>
              <a:t>Ce - a PET analogue  for </a:t>
            </a:r>
            <a:r>
              <a:rPr lang="en-US" sz="2800" baseline="30000" dirty="0"/>
              <a:t>225</a:t>
            </a:r>
            <a:r>
              <a:rPr lang="en-US" sz="2800" dirty="0"/>
              <a:t>Ac</a:t>
            </a:r>
          </a:p>
        </p:txBody>
      </p:sp>
      <p:pic>
        <p:nvPicPr>
          <p:cNvPr id="16386" name="Picture 2" descr="http://jnm.snmjournals.org/content/57/12/1941/F1.large.jpg">
            <a:extLst>
              <a:ext uri="{FF2B5EF4-FFF2-40B4-BE49-F238E27FC236}">
                <a16:creationId xmlns:a16="http://schemas.microsoft.com/office/drawing/2014/main" id="{DBE77CA5-E909-47DE-962F-127E93EEF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8" y="972146"/>
            <a:ext cx="4354474" cy="274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8F3B71-CCC5-419F-8874-FE46BB4231CA}"/>
              </a:ext>
            </a:extLst>
          </p:cNvPr>
          <p:cNvSpPr/>
          <p:nvPr/>
        </p:nvSpPr>
        <p:spPr>
          <a:xfrm>
            <a:off x="5828048" y="6475298"/>
            <a:ext cx="45757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[2] </a:t>
            </a:r>
            <a:r>
              <a:rPr lang="en-US" sz="1100" dirty="0" err="1">
                <a:solidFill>
                  <a:schemeClr val="bg1"/>
                </a:solidFill>
                <a:latin typeface="Arial" panose="020B0604020202020204" pitchFamily="34" charset="0"/>
              </a:rPr>
              <a:t>Kratochwil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, Clemens,  </a:t>
            </a:r>
            <a:r>
              <a:rPr lang="en-US" sz="1100" i="1" dirty="0">
                <a:solidFill>
                  <a:schemeClr val="bg1"/>
                </a:solidFill>
                <a:latin typeface="Arial" panose="020B0604020202020204" pitchFamily="34" charset="0"/>
              </a:rPr>
              <a:t>Journal of Nuclear Medicine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</a:rPr>
              <a:t> 57.12 (2016).</a:t>
            </a:r>
            <a:endParaRPr lang="en-US" sz="11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2226CE-AED4-41BC-B22A-87E43B538ABD}"/>
              </a:ext>
            </a:extLst>
          </p:cNvPr>
          <p:cNvGrpSpPr/>
          <p:nvPr/>
        </p:nvGrpSpPr>
        <p:grpSpPr>
          <a:xfrm>
            <a:off x="7178124" y="3720152"/>
            <a:ext cx="4943551" cy="2334861"/>
            <a:chOff x="721872" y="1581278"/>
            <a:chExt cx="4943551" cy="23348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0D067D0-F71B-4E80-96DB-96CD42226879}"/>
                </a:ext>
              </a:extLst>
            </p:cNvPr>
            <p:cNvGrpSpPr/>
            <p:nvPr/>
          </p:nvGrpSpPr>
          <p:grpSpPr>
            <a:xfrm>
              <a:off x="1431849" y="1923413"/>
              <a:ext cx="609600" cy="478971"/>
              <a:chOff x="311021" y="4708849"/>
              <a:chExt cx="609600" cy="47897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B9544A8-46CA-46C5-B630-0A30D7019B7D}"/>
                  </a:ext>
                </a:extLst>
              </p:cNvPr>
              <p:cNvSpPr/>
              <p:nvPr/>
            </p:nvSpPr>
            <p:spPr>
              <a:xfrm>
                <a:off x="317241" y="4708849"/>
                <a:ext cx="478971" cy="478971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4DB28C-E7E7-4228-931D-1993AD05737C}"/>
                  </a:ext>
                </a:extLst>
              </p:cNvPr>
              <p:cNvSpPr txBox="1"/>
              <p:nvPr/>
            </p:nvSpPr>
            <p:spPr>
              <a:xfrm>
                <a:off x="311021" y="477610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</a:t>
                </a:r>
                <a:r>
                  <a:rPr lang="en-US" baseline="30000" dirty="0"/>
                  <a:t>4+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7AA47B7-D99C-4DC2-8A35-660F3E626979}"/>
                </a:ext>
              </a:extLst>
            </p:cNvPr>
            <p:cNvGrpSpPr/>
            <p:nvPr/>
          </p:nvGrpSpPr>
          <p:grpSpPr>
            <a:xfrm>
              <a:off x="1431849" y="2464404"/>
              <a:ext cx="609600" cy="478971"/>
              <a:chOff x="311021" y="4708849"/>
              <a:chExt cx="609600" cy="478971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CA88C8D-9B64-4353-9254-262657B2DF1A}"/>
                  </a:ext>
                </a:extLst>
              </p:cNvPr>
              <p:cNvSpPr/>
              <p:nvPr/>
            </p:nvSpPr>
            <p:spPr>
              <a:xfrm>
                <a:off x="317241" y="4708849"/>
                <a:ext cx="478971" cy="478971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C9F160-7119-46F9-83AB-F4B7919F2934}"/>
                  </a:ext>
                </a:extLst>
              </p:cNvPr>
              <p:cNvSpPr txBox="1"/>
              <p:nvPr/>
            </p:nvSpPr>
            <p:spPr>
              <a:xfrm>
                <a:off x="311021" y="477610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</a:t>
                </a:r>
                <a:r>
                  <a:rPr lang="en-US" baseline="30000" dirty="0"/>
                  <a:t>4+</a:t>
                </a:r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35FAF73-2492-40A6-8E47-274EF96FE452}"/>
                </a:ext>
              </a:extLst>
            </p:cNvPr>
            <p:cNvGrpSpPr/>
            <p:nvPr/>
          </p:nvGrpSpPr>
          <p:grpSpPr>
            <a:xfrm>
              <a:off x="4181920" y="1581278"/>
              <a:ext cx="821106" cy="821106"/>
              <a:chOff x="1766584" y="4743061"/>
              <a:chExt cx="821106" cy="82110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5214211-1CC9-443B-AACC-F7D3B5E8DABC}"/>
                  </a:ext>
                </a:extLst>
              </p:cNvPr>
              <p:cNvSpPr/>
              <p:nvPr/>
            </p:nvSpPr>
            <p:spPr>
              <a:xfrm>
                <a:off x="1766584" y="4743061"/>
                <a:ext cx="821106" cy="821106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69A74F-1BAC-419C-8A7E-BFC2395E52B6}"/>
                  </a:ext>
                </a:extLst>
              </p:cNvPr>
              <p:cNvSpPr txBox="1"/>
              <p:nvPr/>
            </p:nvSpPr>
            <p:spPr>
              <a:xfrm>
                <a:off x="1930510" y="496894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</a:t>
                </a:r>
                <a:r>
                  <a:rPr lang="en-US" baseline="30000" dirty="0"/>
                  <a:t>3+</a:t>
                </a:r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B2A8761-283F-46E7-979A-D255EEC98797}"/>
                </a:ext>
              </a:extLst>
            </p:cNvPr>
            <p:cNvGrpSpPr/>
            <p:nvPr/>
          </p:nvGrpSpPr>
          <p:grpSpPr>
            <a:xfrm>
              <a:off x="4181920" y="2443921"/>
              <a:ext cx="821106" cy="821106"/>
              <a:chOff x="1766584" y="4743061"/>
              <a:chExt cx="821106" cy="82110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C125D63-A91C-4A4C-9632-E948DD68A27F}"/>
                  </a:ext>
                </a:extLst>
              </p:cNvPr>
              <p:cNvSpPr/>
              <p:nvPr/>
            </p:nvSpPr>
            <p:spPr>
              <a:xfrm>
                <a:off x="1766584" y="4743061"/>
                <a:ext cx="821106" cy="821106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7A9F15-9B59-49F5-80D3-3E6C4B5D28DA}"/>
                  </a:ext>
                </a:extLst>
              </p:cNvPr>
              <p:cNvSpPr txBox="1"/>
              <p:nvPr/>
            </p:nvSpPr>
            <p:spPr>
              <a:xfrm>
                <a:off x="1930510" y="496894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</a:t>
                </a:r>
                <a:r>
                  <a:rPr lang="en-US" baseline="30000" dirty="0"/>
                  <a:t>3+</a:t>
                </a:r>
                <a:endParaRPr lang="en-US" dirty="0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351F73-B15B-48F9-AA1E-7960416F3141}"/>
                </a:ext>
              </a:extLst>
            </p:cNvPr>
            <p:cNvSpPr txBox="1"/>
            <p:nvPr/>
          </p:nvSpPr>
          <p:spPr>
            <a:xfrm>
              <a:off x="2859997" y="2259255"/>
              <a:ext cx="423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07C93AA-F650-4779-972E-F28684657967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1917040" y="2443921"/>
              <a:ext cx="9429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BC2FFE1-AEEF-4A8B-9C37-343FE4553305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3283803" y="2443921"/>
              <a:ext cx="9776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8C1480-F10D-4CBD-8F61-0C4236A7DBAB}"/>
                </a:ext>
              </a:extLst>
            </p:cNvPr>
            <p:cNvSpPr txBox="1"/>
            <p:nvPr/>
          </p:nvSpPr>
          <p:spPr>
            <a:xfrm>
              <a:off x="2197843" y="2074589"/>
              <a:ext cx="567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-e</a:t>
              </a:r>
              <a:r>
                <a:rPr lang="en-US" baseline="30000" dirty="0"/>
                <a:t>1-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DEACF5-7DBE-444F-B2F7-B66CF69C4E49}"/>
                </a:ext>
              </a:extLst>
            </p:cNvPr>
            <p:cNvSpPr txBox="1"/>
            <p:nvPr/>
          </p:nvSpPr>
          <p:spPr>
            <a:xfrm>
              <a:off x="3447729" y="2072199"/>
              <a:ext cx="567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+e</a:t>
              </a:r>
              <a:r>
                <a:rPr lang="en-US" baseline="30000" dirty="0"/>
                <a:t>1-</a:t>
              </a:r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0BD47E-F85E-491B-9903-AD656EFABAA6}"/>
                </a:ext>
              </a:extLst>
            </p:cNvPr>
            <p:cNvSpPr txBox="1"/>
            <p:nvPr/>
          </p:nvSpPr>
          <p:spPr>
            <a:xfrm>
              <a:off x="721872" y="3265027"/>
              <a:ext cx="20295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baseline="30000" dirty="0"/>
                <a:t>134</a:t>
              </a:r>
              <a:r>
                <a:rPr lang="en-US" b="1" dirty="0"/>
                <a:t>Ce as a </a:t>
              </a:r>
              <a:r>
                <a:rPr lang="en-US" b="1" baseline="30000" dirty="0"/>
                <a:t>227</a:t>
              </a:r>
              <a:r>
                <a:rPr lang="en-US" b="1" dirty="0"/>
                <a:t>Th mimic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384F78-F7F8-4A87-AFB2-39A6391105A3}"/>
                </a:ext>
              </a:extLst>
            </p:cNvPr>
            <p:cNvSpPr txBox="1"/>
            <p:nvPr/>
          </p:nvSpPr>
          <p:spPr>
            <a:xfrm>
              <a:off x="3635869" y="3269808"/>
              <a:ext cx="20295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baseline="30000" dirty="0"/>
                <a:t>134</a:t>
              </a:r>
              <a:r>
                <a:rPr lang="en-US" b="1" dirty="0"/>
                <a:t>Ce as an </a:t>
              </a:r>
              <a:r>
                <a:rPr lang="en-US" b="1" baseline="30000" dirty="0"/>
                <a:t>225</a:t>
              </a:r>
              <a:r>
                <a:rPr lang="en-US" b="1" dirty="0"/>
                <a:t>Ac mimic</a:t>
              </a:r>
            </a:p>
          </p:txBody>
        </p:sp>
      </p:grpSp>
      <p:pic>
        <p:nvPicPr>
          <p:cNvPr id="47" name="Google Shape;57;p13">
            <a:extLst>
              <a:ext uri="{FF2B5EF4-FFF2-40B4-BE49-F238E27FC236}">
                <a16:creationId xmlns:a16="http://schemas.microsoft.com/office/drawing/2014/main" id="{2AD5436C-AD07-4152-8EB6-9CA0DB1D1A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0985" y="3739599"/>
            <a:ext cx="3771208" cy="255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8;p13">
            <a:extLst>
              <a:ext uri="{FF2B5EF4-FFF2-40B4-BE49-F238E27FC236}">
                <a16:creationId xmlns:a16="http://schemas.microsoft.com/office/drawing/2014/main" id="{6033F742-BC27-4DEE-A5B9-77AB3D3D176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632" y="3695888"/>
            <a:ext cx="3000968" cy="261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5;p13">
            <a:extLst>
              <a:ext uri="{FF2B5EF4-FFF2-40B4-BE49-F238E27FC236}">
                <a16:creationId xmlns:a16="http://schemas.microsoft.com/office/drawing/2014/main" id="{8A8B238E-46C7-4273-A0F3-8C251F1AADF8}"/>
              </a:ext>
            </a:extLst>
          </p:cNvPr>
          <p:cNvSpPr txBox="1">
            <a:spLocks/>
          </p:cNvSpPr>
          <p:nvPr/>
        </p:nvSpPr>
        <p:spPr>
          <a:xfrm>
            <a:off x="4504696" y="901498"/>
            <a:ext cx="6297401" cy="25558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aseline="30000" dirty="0">
                <a:solidFill>
                  <a:schemeClr val="tx1"/>
                </a:solidFill>
              </a:rPr>
              <a:t>225</a:t>
            </a:r>
            <a:r>
              <a:rPr lang="en-US" sz="1800" dirty="0">
                <a:solidFill>
                  <a:schemeClr val="tx1"/>
                </a:solidFill>
              </a:rPr>
              <a:t>Ac decay chain lacks sufficient positrons to produce a signal that can be detected by PET.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In order to employ PET to explore new uses of alpha emitters, positron-emitting, surrogate radionuclides will have to be developed.</a:t>
            </a:r>
          </a:p>
          <a:p>
            <a:pPr lvl="1"/>
            <a:r>
              <a:rPr lang="fr-FR" sz="1800" baseline="30000" dirty="0">
                <a:solidFill>
                  <a:schemeClr val="tx1"/>
                </a:solidFill>
              </a:rPr>
              <a:t>134</a:t>
            </a:r>
            <a:r>
              <a:rPr lang="fr-FR" sz="1800" dirty="0">
                <a:solidFill>
                  <a:schemeClr val="tx1"/>
                </a:solidFill>
              </a:rPr>
              <a:t>Ce/</a:t>
            </a:r>
            <a:r>
              <a:rPr lang="fr-FR" sz="1800" baseline="30000" dirty="0">
                <a:solidFill>
                  <a:schemeClr val="tx1"/>
                </a:solidFill>
              </a:rPr>
              <a:t>134</a:t>
            </a:r>
            <a:r>
              <a:rPr lang="fr-FR" sz="1800" dirty="0">
                <a:solidFill>
                  <a:schemeClr val="tx1"/>
                </a:solidFill>
              </a:rPr>
              <a:t>La: t</a:t>
            </a:r>
            <a:r>
              <a:rPr lang="fr-FR" sz="1800" baseline="-25000" dirty="0">
                <a:solidFill>
                  <a:schemeClr val="tx1"/>
                </a:solidFill>
              </a:rPr>
              <a:t>1/2</a:t>
            </a:r>
            <a:r>
              <a:rPr lang="fr-FR" sz="1800" dirty="0">
                <a:solidFill>
                  <a:schemeClr val="tx1"/>
                </a:solidFill>
              </a:rPr>
              <a:t> = 75.9 h / 6.67 m, 2.7 MeV β</a:t>
            </a:r>
            <a:r>
              <a:rPr lang="fr-FR" sz="1800" baseline="30000" dirty="0">
                <a:solidFill>
                  <a:schemeClr val="tx1"/>
                </a:solidFill>
              </a:rPr>
              <a:t>+</a:t>
            </a:r>
            <a:r>
              <a:rPr lang="fr-FR" sz="1800" dirty="0">
                <a:solidFill>
                  <a:schemeClr val="tx1"/>
                </a:solidFill>
              </a:rPr>
              <a:t> (62.0%)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chemeClr val="tx1"/>
                </a:solidFill>
                <a:ea typeface="Bitter"/>
                <a:cs typeface="Bitter"/>
                <a:sym typeface="Bitter"/>
              </a:rPr>
              <a:t>Cross sections un-measured and reaction modeling predictions (EMPIRE/TALYS) differ by &gt;10x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chemeClr val="tx1"/>
              </a:solidFill>
              <a:ea typeface="Bitter"/>
              <a:cs typeface="Bitter"/>
              <a:sym typeface="Bitter"/>
            </a:endParaRPr>
          </a:p>
        </p:txBody>
      </p:sp>
    </p:spTree>
    <p:extLst>
      <p:ext uri="{BB962C8B-B14F-4D97-AF65-F5344CB8AC3E}">
        <p14:creationId xmlns:p14="http://schemas.microsoft.com/office/powerpoint/2010/main" val="13236343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36E105EA-CD0C-4AF1-82B6-DBB75101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Autofit/>
          </a:bodyPr>
          <a:lstStyle/>
          <a:p>
            <a:pPr algn="ctr"/>
            <a:r>
              <a:rPr lang="en-US" sz="2800" baseline="30000" dirty="0"/>
              <a:t>140</a:t>
            </a:r>
            <a:r>
              <a:rPr lang="en-US" sz="2800" dirty="0"/>
              <a:t>La(p,6n)</a:t>
            </a:r>
            <a:r>
              <a:rPr lang="en-US" sz="2800" baseline="30000" dirty="0"/>
              <a:t>134</a:t>
            </a:r>
            <a:r>
              <a:rPr lang="en-US" sz="2800" dirty="0"/>
              <a:t>Ce - a PET analogue  for </a:t>
            </a:r>
            <a:r>
              <a:rPr lang="en-US" sz="2800" baseline="30000" dirty="0"/>
              <a:t>225</a:t>
            </a:r>
            <a:r>
              <a:rPr lang="en-US" sz="2800" dirty="0"/>
              <a:t>Ac</a:t>
            </a:r>
          </a:p>
        </p:txBody>
      </p:sp>
      <p:pic>
        <p:nvPicPr>
          <p:cNvPr id="42" name="Google Shape;67;p14">
            <a:extLst>
              <a:ext uri="{FF2B5EF4-FFF2-40B4-BE49-F238E27FC236}">
                <a16:creationId xmlns:a16="http://schemas.microsoft.com/office/drawing/2014/main" id="{29B17460-C933-4B6F-A9B6-3117DBEADBB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07" y="914400"/>
            <a:ext cx="5181641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8;p14">
            <a:extLst>
              <a:ext uri="{FF2B5EF4-FFF2-40B4-BE49-F238E27FC236}">
                <a16:creationId xmlns:a16="http://schemas.microsoft.com/office/drawing/2014/main" id="{B3F815FB-8088-4661-9AA0-FDBB9EA0BCB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425" y="914400"/>
            <a:ext cx="5181613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B207E07-7E9F-46CF-ACF0-057F4705A4A4}"/>
              </a:ext>
            </a:extLst>
          </p:cNvPr>
          <p:cNvSpPr/>
          <p:nvPr/>
        </p:nvSpPr>
        <p:spPr>
          <a:xfrm>
            <a:off x="10167730" y="1893315"/>
            <a:ext cx="1963458" cy="1384995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 fontAlgn="base">
              <a:spcAft>
                <a:spcPts val="1000"/>
              </a:spcAft>
            </a:pPr>
            <a:r>
              <a:rPr lang="en-US" sz="1400" b="1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135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Ce is major contaminant: higher-energy </a:t>
            </a:r>
            <a:b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</a:b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</a:rPr>
              <a:t>≈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70 MeV beam required for clean production of </a:t>
            </a:r>
            <a:r>
              <a:rPr lang="en-US" sz="1400" b="1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134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57F022A-5432-4CC1-9D9F-44EB65152765}"/>
              </a:ext>
            </a:extLst>
          </p:cNvPr>
          <p:cNvSpPr/>
          <p:nvPr/>
        </p:nvSpPr>
        <p:spPr>
          <a:xfrm>
            <a:off x="6551947" y="4548120"/>
            <a:ext cx="5529546" cy="1812984"/>
          </a:xfrm>
          <a:prstGeom prst="rect">
            <a:avLst/>
          </a:prstGeom>
          <a:noFill/>
          <a:ln w="285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cs typeface="Times New Roman" charset="0"/>
                <a:sym typeface="Bitter"/>
              </a:rPr>
              <a:t>TALYS and ALICE overpredict (p,6n) cross section by &gt;10x, XS peaks 8-10 MeV higher than predicted</a:t>
            </a:r>
          </a:p>
          <a:p>
            <a:pPr marL="285750" indent="-28575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cs typeface="Times New Roman" charset="0"/>
                <a:sym typeface="Bitter"/>
              </a:rPr>
              <a:t>Reaction code differences: Hybrid Monte-Carlo pre-equilibrium (EMPIRE) vs.  Exciton model (TALYS, ALICE)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683B8-E8FF-43BD-945B-2EAB6C3789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545"/>
          <a:stretch/>
        </p:blipFill>
        <p:spPr>
          <a:xfrm>
            <a:off x="1326435" y="4653985"/>
            <a:ext cx="5034608" cy="216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162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36E105EA-CD0C-4AF1-82B6-DBB75101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Autofit/>
          </a:bodyPr>
          <a:lstStyle/>
          <a:p>
            <a:pPr algn="ctr"/>
            <a:r>
              <a:rPr lang="en-US" sz="2800" baseline="30000" dirty="0"/>
              <a:t>140</a:t>
            </a:r>
            <a:r>
              <a:rPr lang="en-US" sz="2800" dirty="0"/>
              <a:t>La(p,6n)</a:t>
            </a:r>
            <a:r>
              <a:rPr lang="en-US" sz="2800" baseline="30000" dirty="0"/>
              <a:t>134</a:t>
            </a:r>
            <a:r>
              <a:rPr lang="en-US" sz="2800" dirty="0"/>
              <a:t>Ce - a PET analogue  for </a:t>
            </a:r>
            <a:r>
              <a:rPr lang="en-US" sz="2800" baseline="30000" dirty="0"/>
              <a:t>225</a:t>
            </a:r>
            <a:r>
              <a:rPr lang="en-US" sz="2800" dirty="0"/>
              <a:t>Ac</a:t>
            </a:r>
          </a:p>
        </p:txBody>
      </p:sp>
      <p:pic>
        <p:nvPicPr>
          <p:cNvPr id="9" name="Google Shape;75;p15">
            <a:extLst>
              <a:ext uri="{FF2B5EF4-FFF2-40B4-BE49-F238E27FC236}">
                <a16:creationId xmlns:a16="http://schemas.microsoft.com/office/drawing/2014/main" id="{A3A900B6-510B-4297-87D2-7FBDE952B0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3858"/>
          <a:stretch/>
        </p:blipFill>
        <p:spPr>
          <a:xfrm>
            <a:off x="5146323" y="1145617"/>
            <a:ext cx="6307173" cy="247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6;p15">
            <a:extLst>
              <a:ext uri="{FF2B5EF4-FFF2-40B4-BE49-F238E27FC236}">
                <a16:creationId xmlns:a16="http://schemas.microsoft.com/office/drawing/2014/main" id="{8E86C743-B549-4F9A-B6D5-E5633E3343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3858"/>
          <a:stretch/>
        </p:blipFill>
        <p:spPr>
          <a:xfrm>
            <a:off x="5146323" y="3802501"/>
            <a:ext cx="6307167" cy="247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7;p15">
            <a:extLst>
              <a:ext uri="{FF2B5EF4-FFF2-40B4-BE49-F238E27FC236}">
                <a16:creationId xmlns:a16="http://schemas.microsoft.com/office/drawing/2014/main" id="{DE8C7BFF-04DB-4CF7-9FEE-4CEA9C7C2665}"/>
              </a:ext>
            </a:extLst>
          </p:cNvPr>
          <p:cNvSpPr txBox="1"/>
          <p:nvPr/>
        </p:nvSpPr>
        <p:spPr>
          <a:xfrm>
            <a:off x="6670948" y="3429000"/>
            <a:ext cx="4027438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Lucida Grande"/>
                <a:ea typeface="Open Sans"/>
                <a:cs typeface="Open Sans"/>
                <a:sym typeface="Open Sans"/>
              </a:rPr>
              <a:t>MCNP6 Energ</a:t>
            </a:r>
            <a:r>
              <a:rPr lang="en-US" sz="2400" dirty="0">
                <a:latin typeface="Lucida Grande"/>
                <a:ea typeface="Open Sans"/>
                <a:cs typeface="Open Sans"/>
                <a:sym typeface="Open Sans"/>
              </a:rPr>
              <a:t>y Assignment</a:t>
            </a:r>
            <a:endParaRPr sz="2400" dirty="0">
              <a:latin typeface="Lucida Grande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8;p15">
            <a:extLst>
              <a:ext uri="{FF2B5EF4-FFF2-40B4-BE49-F238E27FC236}">
                <a16:creationId xmlns:a16="http://schemas.microsoft.com/office/drawing/2014/main" id="{A34C0C65-D939-4BA2-90C5-B7EF6D595500}"/>
              </a:ext>
            </a:extLst>
          </p:cNvPr>
          <p:cNvSpPr txBox="1"/>
          <p:nvPr/>
        </p:nvSpPr>
        <p:spPr>
          <a:xfrm>
            <a:off x="5794513" y="761576"/>
            <a:ext cx="5572495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>
                <a:latin typeface="Lucida Grande"/>
                <a:ea typeface="Open Sans"/>
                <a:cs typeface="Open Sans"/>
                <a:sym typeface="Open Sans"/>
              </a:rPr>
              <a:t>Anderson &amp; Ziegler Energ</a:t>
            </a:r>
            <a:r>
              <a:rPr lang="en-US" sz="2400" dirty="0">
                <a:latin typeface="Lucida Grande"/>
                <a:ea typeface="Open Sans"/>
                <a:cs typeface="Open Sans"/>
                <a:sym typeface="Open Sans"/>
              </a:rPr>
              <a:t>y Assignment</a:t>
            </a:r>
            <a:endParaRPr sz="2400" dirty="0">
              <a:latin typeface="Lucida Grande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9352E-C2C0-4084-B1E7-5DC56C267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30" r="3732"/>
          <a:stretch/>
        </p:blipFill>
        <p:spPr>
          <a:xfrm rot="5400000">
            <a:off x="2416838" y="3543151"/>
            <a:ext cx="2776637" cy="2682332"/>
          </a:xfrm>
          <a:prstGeom prst="rect">
            <a:avLst/>
          </a:prstGeom>
        </p:spPr>
      </p:pic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69584D46-0556-426B-A372-AAA7ACDF2A85}"/>
              </a:ext>
            </a:extLst>
          </p:cNvPr>
          <p:cNvSpPr txBox="1">
            <a:spLocks/>
          </p:cNvSpPr>
          <p:nvPr/>
        </p:nvSpPr>
        <p:spPr>
          <a:xfrm>
            <a:off x="34821" y="950900"/>
            <a:ext cx="5881016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Major takeaways:</a:t>
            </a:r>
          </a:p>
          <a:p>
            <a:pPr>
              <a:lnSpc>
                <a:spcPct val="115000"/>
              </a:lnSpc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Significant deviation (&gt;20%) between </a:t>
            </a:r>
            <a:br>
              <a:rPr lang="en-US" sz="18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</a:br>
            <a:r>
              <a:rPr lang="en-US" sz="18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Anderson &amp; Ziegler and MCNP6/X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Future work: explore in depth with other </a:t>
            </a:r>
            <a:br>
              <a:rPr lang="en-US" sz="16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</a:br>
            <a:r>
              <a:rPr lang="en-US" sz="16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stacked target data</a:t>
            </a:r>
          </a:p>
          <a:p>
            <a:pPr>
              <a:lnSpc>
                <a:spcPct val="115000"/>
              </a:lnSpc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La metal targetry concerns: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</a:pPr>
            <a:r>
              <a:rPr lang="en-US" sz="1600" dirty="0">
                <a:solidFill>
                  <a:srgbClr val="000000"/>
                </a:solidFill>
                <a:ea typeface="Bitter"/>
                <a:cs typeface="Bitter"/>
                <a:sym typeface="Bitter"/>
              </a:rPr>
              <a:t>Significant decomposition, outgassing post-</a:t>
            </a:r>
            <a:r>
              <a:rPr lang="en-US" sz="1600" dirty="0" err="1">
                <a:solidFill>
                  <a:srgbClr val="000000"/>
                </a:solidFill>
                <a:ea typeface="Bitter"/>
                <a:cs typeface="Bitter"/>
                <a:sym typeface="Bitter"/>
              </a:rPr>
              <a:t>EoB</a:t>
            </a:r>
            <a:endParaRPr lang="en-US" sz="1600" dirty="0">
              <a:solidFill>
                <a:srgbClr val="000000"/>
              </a:solidFill>
              <a:ea typeface="Bitter"/>
              <a:cs typeface="Bitter"/>
              <a:sym typeface="Bitter"/>
            </a:endParaRPr>
          </a:p>
        </p:txBody>
      </p:sp>
      <p:pic>
        <p:nvPicPr>
          <p:cNvPr id="16" name="Google Shape;57;p13">
            <a:extLst>
              <a:ext uri="{FF2B5EF4-FFF2-40B4-BE49-F238E27FC236}">
                <a16:creationId xmlns:a16="http://schemas.microsoft.com/office/drawing/2014/main" id="{A6DF739B-2AAF-4ED5-8A49-C7A48A59F9D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31341" r="49965" b="1"/>
          <a:stretch/>
        </p:blipFill>
        <p:spPr>
          <a:xfrm>
            <a:off x="160531" y="3976551"/>
            <a:ext cx="1886930" cy="17548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B0CE78D-57BA-4648-B7ED-3BFB4D3E38C7}"/>
              </a:ext>
            </a:extLst>
          </p:cNvPr>
          <p:cNvSpPr/>
          <p:nvPr/>
        </p:nvSpPr>
        <p:spPr>
          <a:xfrm>
            <a:off x="1728952" y="4662957"/>
            <a:ext cx="1053548" cy="5750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6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Times New Roman"/>
                <a:cs typeface="Times New Roman"/>
              </a:rPr>
              <a:t>Collaborators on this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991" y="1181783"/>
            <a:ext cx="114896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M.S. Basunia</a:t>
            </a:r>
            <a:r>
              <a:rPr lang="en-US" sz="2400" baseline="30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L.A. Bernstein</a:t>
            </a:r>
            <a:r>
              <a:rPr lang="en-US" sz="2400" baseline="30000" dirty="0">
                <a:latin typeface="Times New Roman"/>
                <a:cs typeface="Times New Roman"/>
              </a:rPr>
              <a:t>1,2</a:t>
            </a:r>
            <a:r>
              <a:rPr lang="en-US" sz="2400" dirty="0">
                <a:latin typeface="Times New Roman"/>
                <a:cs typeface="Times New Roman"/>
              </a:rPr>
              <a:t>, E.R. Birnbaum</a:t>
            </a:r>
            <a:r>
              <a:rPr lang="en-US" sz="2400" baseline="30000" dirty="0">
                <a:latin typeface="Times New Roman"/>
                <a:cs typeface="Times New Roman"/>
              </a:rPr>
              <a:t>3</a:t>
            </a:r>
            <a:r>
              <a:rPr lang="en-US" sz="2400" dirty="0">
                <a:latin typeface="Times New Roman"/>
                <a:cs typeface="Times New Roman"/>
              </a:rPr>
              <a:t>, J.W. Engle</a:t>
            </a:r>
            <a:r>
              <a:rPr lang="en-US" sz="2400" baseline="30000" dirty="0">
                <a:latin typeface="Times New Roman"/>
                <a:cs typeface="Times New Roman"/>
              </a:rPr>
              <a:t>3,4</a:t>
            </a:r>
            <a:r>
              <a:rPr lang="en-US" sz="2400" dirty="0">
                <a:latin typeface="Times New Roman"/>
                <a:cs typeface="Times New Roman"/>
              </a:rPr>
              <a:t>, S.A. Graves</a:t>
            </a:r>
            <a:r>
              <a:rPr lang="en-US" sz="2400" baseline="30000" dirty="0">
                <a:latin typeface="Times New Roman"/>
                <a:cs typeface="Times New Roman"/>
              </a:rPr>
              <a:t>5</a:t>
            </a:r>
            <a:r>
              <a:rPr lang="en-US" sz="2400" dirty="0">
                <a:latin typeface="Times New Roman"/>
                <a:cs typeface="Times New Roman"/>
              </a:rPr>
              <a:t>, T. Kawano</a:t>
            </a:r>
            <a:r>
              <a:rPr lang="en-US" sz="2400" baseline="30000" dirty="0">
                <a:latin typeface="Times New Roman"/>
                <a:cs typeface="Times New Roman"/>
              </a:rPr>
              <a:t>3</a:t>
            </a:r>
            <a:r>
              <a:rPr lang="en-US" sz="2400" dirty="0">
                <a:latin typeface="Times New Roman"/>
                <a:cs typeface="Times New Roman"/>
              </a:rPr>
              <a:t>, A.M. Lewis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E.F. Matthews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J.T. Morrell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F.M. Nortier</a:t>
            </a:r>
            <a:r>
              <a:rPr lang="en-US" sz="2400" baseline="30000" dirty="0">
                <a:latin typeface="Times New Roman"/>
                <a:cs typeface="Times New Roman"/>
              </a:rPr>
              <a:t>3</a:t>
            </a:r>
            <a:r>
              <a:rPr lang="en-US" sz="2400" dirty="0">
                <a:latin typeface="Times New Roman"/>
                <a:cs typeface="Times New Roman"/>
              </a:rPr>
              <a:t>, A. Springer</a:t>
            </a:r>
            <a:r>
              <a:rPr lang="en-US" sz="2400" baseline="30000" dirty="0">
                <a:latin typeface="Times New Roman"/>
                <a:cs typeface="Times New Roman"/>
              </a:rPr>
              <a:t>6</a:t>
            </a:r>
            <a:r>
              <a:rPr lang="en-US" sz="2400" dirty="0">
                <a:latin typeface="Times New Roman"/>
                <a:cs typeface="Times New Roman"/>
              </a:rPr>
              <a:t>, A.S. Voyles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</a:p>
          <a:p>
            <a:endParaRPr lang="en-US" sz="2000" i="1" dirty="0">
              <a:latin typeface="Times New Roman"/>
              <a:cs typeface="Times New Roman"/>
            </a:endParaRPr>
          </a:p>
          <a:p>
            <a:r>
              <a:rPr lang="en-US" sz="1400" i="1" baseline="30000" dirty="0">
                <a:latin typeface="Times New Roman"/>
                <a:cs typeface="Times New Roman"/>
              </a:rPr>
              <a:t>1 </a:t>
            </a:r>
            <a:r>
              <a:rPr lang="en-US" sz="1200" i="1" dirty="0">
                <a:latin typeface="Times New Roman"/>
                <a:cs typeface="Times New Roman"/>
              </a:rPr>
              <a:t>Lawrence Berkeley National Laboratory</a:t>
            </a:r>
            <a:endParaRPr lang="en-US" sz="1200" i="1" baseline="30000" dirty="0">
              <a:latin typeface="Times New Roman"/>
              <a:cs typeface="Times New Roman"/>
            </a:endParaRPr>
          </a:p>
          <a:p>
            <a:r>
              <a:rPr lang="en-US" sz="1200" i="1" baseline="30000" dirty="0">
                <a:latin typeface="Times New Roman"/>
                <a:cs typeface="Times New Roman"/>
              </a:rPr>
              <a:t>2</a:t>
            </a:r>
            <a:r>
              <a:rPr lang="en-US" sz="1200" i="1" dirty="0">
                <a:latin typeface="Times New Roman"/>
                <a:cs typeface="Times New Roman"/>
              </a:rPr>
              <a:t> University of California-Berkeley Dept. of Nuclear Engineering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3</a:t>
            </a:r>
            <a:r>
              <a:rPr lang="en-US" sz="1200" i="1" dirty="0">
                <a:latin typeface="Times New Roman"/>
                <a:cs typeface="Times New Roman"/>
              </a:rPr>
              <a:t> Los Alamos National Laboratory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4 </a:t>
            </a:r>
            <a:r>
              <a:rPr lang="en-US" sz="1200" i="1" dirty="0">
                <a:latin typeface="Times New Roman"/>
                <a:cs typeface="Times New Roman"/>
              </a:rPr>
              <a:t>University of Wisconsin – Madison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5 </a:t>
            </a:r>
            <a:r>
              <a:rPr lang="en-US" sz="1200" i="1" dirty="0">
                <a:latin typeface="Times New Roman"/>
                <a:cs typeface="Times New Roman"/>
              </a:rPr>
              <a:t>University of Iowa – Department of Radiation Oncology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6 </a:t>
            </a:r>
            <a:r>
              <a:rPr lang="en-US" sz="1200" i="1" dirty="0">
                <a:latin typeface="Times New Roman"/>
                <a:cs typeface="Times New Roman"/>
              </a:rPr>
              <a:t>Karlsruhe Institute of Technology</a:t>
            </a:r>
          </a:p>
        </p:txBody>
      </p:sp>
      <p:pic>
        <p:nvPicPr>
          <p:cNvPr id="1028" name="Picture 4" descr="http://sabeydatacenters.com/wp-content/uploads/US-DEPARTMENT-OF-ENERGY.png">
            <a:extLst>
              <a:ext uri="{FF2B5EF4-FFF2-40B4-BE49-F238E27FC236}">
                <a16:creationId xmlns:a16="http://schemas.microsoft.com/office/drawing/2014/main" id="{0C391DEB-14C5-442F-9076-AF940491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027" y="3960502"/>
            <a:ext cx="363676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6C74DD-634A-4E0E-B36A-9409EF43BD1C}"/>
              </a:ext>
            </a:extLst>
          </p:cNvPr>
          <p:cNvSpPr/>
          <p:nvPr/>
        </p:nvSpPr>
        <p:spPr>
          <a:xfrm>
            <a:off x="304386" y="4694079"/>
            <a:ext cx="1132067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Lucida Grande"/>
              </a:rPr>
              <a:t>We gratefully acknowledge support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/>
              </a:rPr>
              <a:t>U.S. Department of Energy, Office of Science via the Isotope Development and Production for Research and Applications subprogram in the Office of Nuclear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/>
              </a:rPr>
              <a:t>Lawrence Berkeley National Laboratory and the U.S. Nuclear Data Program under contract # DE-AC02-05CH11231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/>
              </a:rPr>
              <a:t>U.S. Nuclear Regulatory Commission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Lucida Grande"/>
              </a:rPr>
              <a:t>U.S. Department of Energy grant #</a:t>
            </a:r>
            <a:r>
              <a:rPr lang="en-US" sz="1400" dirty="0">
                <a:solidFill>
                  <a:srgbClr val="222222"/>
                </a:solidFill>
                <a:latin typeface="Lucida Grande"/>
              </a:rPr>
              <a:t>DE-SC0019238 – Support for Students, Postdoctoral Fellows, and Trainees to Attend the 17</a:t>
            </a:r>
            <a:r>
              <a:rPr lang="en-US" sz="1400" baseline="30000" dirty="0">
                <a:solidFill>
                  <a:srgbClr val="222222"/>
                </a:solidFill>
                <a:latin typeface="Lucida Grande"/>
              </a:rPr>
              <a:t>th</a:t>
            </a:r>
            <a:r>
              <a:rPr lang="en-US" sz="1400" dirty="0">
                <a:solidFill>
                  <a:srgbClr val="222222"/>
                </a:solidFill>
                <a:latin typeface="Lucida Grande"/>
              </a:rPr>
              <a:t> International Workshop on Targetry and Target Chemistry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94A0E-C938-4D58-B896-D26076E9A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304" y="1897887"/>
            <a:ext cx="3130827" cy="30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521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9440178081_8dd63d3684_b.jpg"/>
          <p:cNvPicPr>
            <a:picLocks noGrp="1" noChangeAspect="1"/>
          </p:cNvPicPr>
          <p:nvPr>
            <p:ph idx="14"/>
          </p:nvPr>
        </p:nvPicPr>
        <p:blipFill rotWithShape="1">
          <a:blip r:embed="rId2"/>
          <a:srcRect t="8613" b="5873"/>
          <a:stretch/>
        </p:blipFill>
        <p:spPr>
          <a:xfrm>
            <a:off x="-18872" y="0"/>
            <a:ext cx="12210872" cy="692863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494" y="2144119"/>
            <a:ext cx="6570143" cy="114300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3296"/>
            <a:ext cx="12192000" cy="935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3" y="6263596"/>
            <a:ext cx="1745673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508" y="7"/>
            <a:ext cx="2869492" cy="2379579"/>
          </a:xfrm>
          <a:prstGeom prst="rect">
            <a:avLst/>
          </a:prstGeom>
        </p:spPr>
      </p:pic>
      <p:pic>
        <p:nvPicPr>
          <p:cNvPr id="8" name="Picture 2" descr="http://powerdata.lbl.gov/images/Berkeley_Lab_Logo_Large.png">
            <a:extLst>
              <a:ext uri="{FF2B5EF4-FFF2-40B4-BE49-F238E27FC236}">
                <a16:creationId xmlns:a16="http://schemas.microsoft.com/office/drawing/2014/main" id="{5F29106A-E656-4F89-8EE4-5833F178A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706794"/>
            <a:ext cx="1447038" cy="11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512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617E511-E18C-4C0B-8DC9-299028CE2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1" b="27179"/>
          <a:stretch/>
        </p:blipFill>
        <p:spPr>
          <a:xfrm>
            <a:off x="1524000" y="1507446"/>
            <a:ext cx="9144000" cy="3352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152" y="31351"/>
            <a:ext cx="8965095" cy="90054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eorgia" panose="02040502050405020303" pitchFamily="18" charset="0"/>
                <a:cs typeface="Helvetica Light"/>
              </a:rPr>
              <a:t>The LBNL/UCB Bay Area Nuclear Data (BAND)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76814" y="4269837"/>
            <a:ext cx="81785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A. Lewis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89556" y="1606233"/>
            <a:ext cx="1165640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J. Batchelder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52912" y="4115949"/>
            <a:ext cx="108074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M. Basunia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34640" y="4358594"/>
            <a:ext cx="115884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N. </a:t>
            </a:r>
            <a:r>
              <a:rPr lang="en-US" sz="1400" dirty="0" err="1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Petterson</a:t>
            </a:r>
            <a:endParaRPr lang="en-US" sz="1400" dirty="0">
              <a:solidFill>
                <a:schemeClr val="bg1"/>
              </a:solidFill>
              <a:latin typeface="Lucida Grande"/>
              <a:ea typeface="Helvetica" charset="0"/>
              <a:cs typeface="Helvetic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5871" y="1365790"/>
            <a:ext cx="110421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R. Firestone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92806" y="4876056"/>
            <a:ext cx="5646602" cy="1323439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000" i="1" kern="0" dirty="0">
                <a:latin typeface="Georgia" panose="02040502050405020303" pitchFamily="18" charset="0"/>
                <a:ea typeface="Helvetica" charset="0"/>
                <a:cs typeface="Helvetica" charset="0"/>
              </a:rPr>
              <a:t>Our goal is to address the data needs of the applied nuclear science community while training the next generation of nuclear scientists and engineers in the 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3A1139-D8E0-4386-B86F-6041087332E4}"/>
              </a:ext>
            </a:extLst>
          </p:cNvPr>
          <p:cNvSpPr txBox="1"/>
          <p:nvPr/>
        </p:nvSpPr>
        <p:spPr>
          <a:xfrm>
            <a:off x="5456573" y="1199669"/>
            <a:ext cx="1093441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L. Bernstein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F48FD-90D7-4E6E-BFC9-7AC3EC8E6074}"/>
              </a:ext>
            </a:extLst>
          </p:cNvPr>
          <p:cNvSpPr txBox="1"/>
          <p:nvPr/>
        </p:nvSpPr>
        <p:spPr>
          <a:xfrm>
            <a:off x="5776910" y="4270207"/>
            <a:ext cx="1141659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E. Matthews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AFFA8-4F66-42BB-A3CE-601A5BD99968}"/>
              </a:ext>
            </a:extLst>
          </p:cNvPr>
          <p:cNvSpPr txBox="1"/>
          <p:nvPr/>
        </p:nvSpPr>
        <p:spPr>
          <a:xfrm>
            <a:off x="2546296" y="6311088"/>
            <a:ext cx="7099408" cy="369332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UCB Nuclear Engineering students lead our experimental program!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BA2B5F-869E-4D85-B3E9-88759D4E672E}"/>
              </a:ext>
            </a:extLst>
          </p:cNvPr>
          <p:cNvSpPr txBox="1"/>
          <p:nvPr/>
        </p:nvSpPr>
        <p:spPr>
          <a:xfrm>
            <a:off x="6376774" y="1734146"/>
            <a:ext cx="122168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Lucida Grande"/>
                <a:ea typeface="Times New Roman" charset="0"/>
                <a:cs typeface="Times New Roman" charset="0"/>
              </a:rPr>
              <a:t>J. Morrell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19260F-45FB-40CB-9225-FB64B10CEF4D}"/>
              </a:ext>
            </a:extLst>
          </p:cNvPr>
          <p:cNvSpPr txBox="1"/>
          <p:nvPr/>
        </p:nvSpPr>
        <p:spPr>
          <a:xfrm>
            <a:off x="1649960" y="1760122"/>
            <a:ext cx="896336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A. Voyles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E08CCF-BFAD-4C00-AC95-84B4F464F16B}"/>
              </a:ext>
            </a:extLst>
          </p:cNvPr>
          <p:cNvSpPr txBox="1"/>
          <p:nvPr/>
        </p:nvSpPr>
        <p:spPr>
          <a:xfrm>
            <a:off x="7853988" y="1606233"/>
            <a:ext cx="79784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I. </a:t>
            </a:r>
            <a:r>
              <a:rPr lang="en-US" sz="1400" dirty="0" err="1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Kolaja</a:t>
            </a:r>
            <a:endParaRPr lang="en-US" sz="1400" dirty="0">
              <a:solidFill>
                <a:schemeClr val="bg1"/>
              </a:solidFill>
              <a:latin typeface="Lucida Grande"/>
              <a:ea typeface="Helvetica" charset="0"/>
              <a:cs typeface="Helvetica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6776A4-FFC6-4A0A-BD38-CAD14653AADE}"/>
              </a:ext>
            </a:extLst>
          </p:cNvPr>
          <p:cNvSpPr txBox="1"/>
          <p:nvPr/>
        </p:nvSpPr>
        <p:spPr>
          <a:xfrm>
            <a:off x="10069168" y="1825967"/>
            <a:ext cx="78579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K. Song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2520B9-1F5C-4B67-8E30-E3EBCEB20F32}"/>
              </a:ext>
            </a:extLst>
          </p:cNvPr>
          <p:cNvSpPr/>
          <p:nvPr/>
        </p:nvSpPr>
        <p:spPr>
          <a:xfrm>
            <a:off x="8793284" y="5747461"/>
            <a:ext cx="3442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Camera Shy: E. Browne, A. Hurst</a:t>
            </a:r>
          </a:p>
        </p:txBody>
      </p:sp>
    </p:spTree>
    <p:extLst>
      <p:ext uri="{BB962C8B-B14F-4D97-AF65-F5344CB8AC3E}">
        <p14:creationId xmlns:p14="http://schemas.microsoft.com/office/powerpoint/2010/main" val="14259799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288530-3AEA-4DEC-A383-26D43E45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595"/>
            <a:ext cx="12192000" cy="49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504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632B74-BB79-4627-B00F-BDDB19BF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26" y="1384411"/>
            <a:ext cx="5894574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2B52BE-164E-46DB-B6E7-FE53BB7B4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411"/>
            <a:ext cx="604279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81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../../../../Pictures/Photos%20Library.photoslibrary/resources/proxies/derivatives/13/00/1370/+JCfKcqqTdGdL1evXFxPzA_thumb_1370.j">
            <a:extLst>
              <a:ext uri="{FF2B5EF4-FFF2-40B4-BE49-F238E27FC236}">
                <a16:creationId xmlns:a16="http://schemas.microsoft.com/office/drawing/2014/main" id="{E7F61B2A-EEA0-4118-8465-AD976203B5E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34670" r="17857" b="9889"/>
          <a:stretch/>
        </p:blipFill>
        <p:spPr bwMode="auto">
          <a:xfrm>
            <a:off x="4371401" y="1489871"/>
            <a:ext cx="2098921" cy="1981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71D88A-DBB5-4C70-A613-DDE0B080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Simultaneous Radionuclide Production</a:t>
            </a:r>
          </a:p>
        </p:txBody>
      </p:sp>
      <p:pic>
        <p:nvPicPr>
          <p:cNvPr id="17410" name="Picture 2" descr="https://ars.els-cdn.com/content/image/1-s2.0-S0168900217310215-gr10_lrg.jpg">
            <a:extLst>
              <a:ext uri="{FF2B5EF4-FFF2-40B4-BE49-F238E27FC236}">
                <a16:creationId xmlns:a16="http://schemas.microsoft.com/office/drawing/2014/main" id="{47ECFEFA-CC48-497C-A888-E35317864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46" y="993914"/>
            <a:ext cx="4778053" cy="34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6AB974-3FA6-4ED9-A44F-5F21766B355F}"/>
              </a:ext>
            </a:extLst>
          </p:cNvPr>
          <p:cNvSpPr/>
          <p:nvPr/>
        </p:nvSpPr>
        <p:spPr>
          <a:xfrm>
            <a:off x="5748132" y="63181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ucida Grande"/>
              </a:rPr>
              <a:t>[1]	K. P. </a:t>
            </a:r>
            <a:r>
              <a:rPr lang="en-US" sz="1200" dirty="0" err="1">
                <a:solidFill>
                  <a:schemeClr val="bg1"/>
                </a:solidFill>
                <a:latin typeface="Lucida Grande"/>
              </a:rPr>
              <a:t>Harrig</a:t>
            </a:r>
            <a:r>
              <a:rPr lang="en-US" sz="1200" dirty="0">
                <a:solidFill>
                  <a:schemeClr val="bg1"/>
                </a:solidFill>
                <a:latin typeface="Lucida Grande"/>
              </a:rPr>
              <a:t>, </a:t>
            </a:r>
            <a:r>
              <a:rPr lang="en-US" sz="1200" i="1" dirty="0">
                <a:solidFill>
                  <a:schemeClr val="bg1"/>
                </a:solidFill>
                <a:latin typeface="Lucida Grande"/>
              </a:rPr>
              <a:t>et al.</a:t>
            </a:r>
            <a:r>
              <a:rPr lang="en-US" sz="1200" dirty="0">
                <a:solidFill>
                  <a:schemeClr val="bg1"/>
                </a:solidFill>
                <a:latin typeface="Lucida Grande"/>
              </a:rPr>
              <a:t>, “Neutron Spectroscopy for pulsed beams with frame overlap using a double time-of-flight technique,” </a:t>
            </a:r>
            <a:r>
              <a:rPr lang="en-US" sz="1200" i="1" dirty="0">
                <a:solidFill>
                  <a:schemeClr val="bg1"/>
                </a:solidFill>
                <a:latin typeface="Lucida Grande"/>
              </a:rPr>
              <a:t>NIM A</a:t>
            </a:r>
            <a:r>
              <a:rPr lang="en-US" sz="1200" dirty="0">
                <a:solidFill>
                  <a:schemeClr val="bg1"/>
                </a:solidFill>
                <a:latin typeface="Lucida Grande"/>
              </a:rPr>
              <a:t>,  877, pp. 359–366, 2018.</a:t>
            </a:r>
          </a:p>
        </p:txBody>
      </p:sp>
      <p:grpSp>
        <p:nvGrpSpPr>
          <p:cNvPr id="17415" name="Group 17414">
            <a:extLst>
              <a:ext uri="{FF2B5EF4-FFF2-40B4-BE49-F238E27FC236}">
                <a16:creationId xmlns:a16="http://schemas.microsoft.com/office/drawing/2014/main" id="{D40243E1-16CD-42E2-AB4F-7880E1A03F5A}"/>
              </a:ext>
            </a:extLst>
          </p:cNvPr>
          <p:cNvGrpSpPr/>
          <p:nvPr/>
        </p:nvGrpSpPr>
        <p:grpSpPr>
          <a:xfrm>
            <a:off x="896919" y="993917"/>
            <a:ext cx="3815186" cy="4086567"/>
            <a:chOff x="1015376" y="1351721"/>
            <a:chExt cx="3815186" cy="40865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D7A807-E643-4F8A-8871-1BA192BAB71E}"/>
                </a:ext>
              </a:extLst>
            </p:cNvPr>
            <p:cNvSpPr/>
            <p:nvPr/>
          </p:nvSpPr>
          <p:spPr>
            <a:xfrm>
              <a:off x="1015376" y="2351537"/>
              <a:ext cx="2362346" cy="4174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(</a:t>
              </a:r>
              <a:r>
                <a:rPr lang="en-US" dirty="0" err="1"/>
                <a:t>d,xn</a:t>
              </a:r>
              <a:r>
                <a:rPr lang="en-US" dirty="0"/>
                <a:t>) target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9327DB-5345-4134-BEAA-8280AED0B468}"/>
                </a:ext>
              </a:extLst>
            </p:cNvPr>
            <p:cNvSpPr/>
            <p:nvPr/>
          </p:nvSpPr>
          <p:spPr>
            <a:xfrm>
              <a:off x="1015376" y="3166546"/>
              <a:ext cx="2362346" cy="73708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Thick Be breakup target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9C1D90A-B881-40E3-95B4-DF474E290E59}"/>
                </a:ext>
              </a:extLst>
            </p:cNvPr>
            <p:cNvCxnSpPr>
              <a:cxnSpLocks/>
            </p:cNvCxnSpPr>
            <p:nvPr/>
          </p:nvCxnSpPr>
          <p:spPr>
            <a:xfrm>
              <a:off x="2067340" y="1351722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8EB5C9-4FC1-4E68-8173-3BD27D46987F}"/>
                </a:ext>
              </a:extLst>
            </p:cNvPr>
            <p:cNvCxnSpPr>
              <a:cxnSpLocks/>
            </p:cNvCxnSpPr>
            <p:nvPr/>
          </p:nvCxnSpPr>
          <p:spPr>
            <a:xfrm>
              <a:off x="2179983" y="1351722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16208A-9FD3-47C7-95D4-8714CE2E7A61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2" y="1351722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BDC4FA-2CF6-409C-8932-7EBFEF4E6B0A}"/>
                </a:ext>
              </a:extLst>
            </p:cNvPr>
            <p:cNvSpPr txBox="1"/>
            <p:nvPr/>
          </p:nvSpPr>
          <p:spPr>
            <a:xfrm>
              <a:off x="2345581" y="1605886"/>
              <a:ext cx="2362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ucida Grande"/>
                </a:rPr>
                <a:t>≤ 50 MeV deuterons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347E61-ACDB-4601-A1A2-2E37088AB609}"/>
                </a:ext>
              </a:extLst>
            </p:cNvPr>
            <p:cNvCxnSpPr>
              <a:cxnSpLocks/>
            </p:cNvCxnSpPr>
            <p:nvPr/>
          </p:nvCxnSpPr>
          <p:spPr>
            <a:xfrm>
              <a:off x="2398644" y="1351721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5F175FA-B3E2-4D80-916A-8EE082345E1B}"/>
                </a:ext>
              </a:extLst>
            </p:cNvPr>
            <p:cNvCxnSpPr>
              <a:cxnSpLocks/>
            </p:cNvCxnSpPr>
            <p:nvPr/>
          </p:nvCxnSpPr>
          <p:spPr>
            <a:xfrm>
              <a:off x="2116982" y="2768981"/>
              <a:ext cx="0" cy="39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DB74B9-67FE-4178-805C-A810ACCB99FD}"/>
                </a:ext>
              </a:extLst>
            </p:cNvPr>
            <p:cNvCxnSpPr>
              <a:cxnSpLocks/>
            </p:cNvCxnSpPr>
            <p:nvPr/>
          </p:nvCxnSpPr>
          <p:spPr>
            <a:xfrm>
              <a:off x="2229625" y="2768981"/>
              <a:ext cx="0" cy="39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38BB66D-A7D7-44B0-9B36-A9FCBF8331E2}"/>
                </a:ext>
              </a:extLst>
            </p:cNvPr>
            <p:cNvCxnSpPr>
              <a:cxnSpLocks/>
            </p:cNvCxnSpPr>
            <p:nvPr/>
          </p:nvCxnSpPr>
          <p:spPr>
            <a:xfrm>
              <a:off x="2335644" y="2768981"/>
              <a:ext cx="0" cy="39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918E93-2464-44A3-89DB-181A9A514AD9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196549" y="3903626"/>
              <a:ext cx="0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3AA23D7-73E0-4F2B-BE31-B621811A080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1739348" y="3903626"/>
              <a:ext cx="457201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09" name="Straight Arrow Connector 17408">
              <a:extLst>
                <a:ext uri="{FF2B5EF4-FFF2-40B4-BE49-F238E27FC236}">
                  <a16:creationId xmlns:a16="http://schemas.microsoft.com/office/drawing/2014/main" id="{CE00CF59-8161-4DD0-89E6-89F0CA3BCD66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196549" y="3903626"/>
              <a:ext cx="536712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2" name="Straight Arrow Connector 17411">
              <a:extLst>
                <a:ext uri="{FF2B5EF4-FFF2-40B4-BE49-F238E27FC236}">
                  <a16:creationId xmlns:a16="http://schemas.microsoft.com/office/drawing/2014/main" id="{2A917815-5D46-4E7B-A845-A1B9B73FAF2A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1967948" y="3903626"/>
              <a:ext cx="228601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4" name="Straight Arrow Connector 17413">
              <a:extLst>
                <a:ext uri="{FF2B5EF4-FFF2-40B4-BE49-F238E27FC236}">
                  <a16:creationId xmlns:a16="http://schemas.microsoft.com/office/drawing/2014/main" id="{19F46AB8-5776-474F-9D75-1E9204B11EAC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196549" y="3903626"/>
              <a:ext cx="268356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ADFAD39-80D3-4582-A2D2-FF5779A6521A}"/>
                </a:ext>
              </a:extLst>
            </p:cNvPr>
            <p:cNvSpPr txBox="1"/>
            <p:nvPr/>
          </p:nvSpPr>
          <p:spPr>
            <a:xfrm>
              <a:off x="2468217" y="2798938"/>
              <a:ext cx="2362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ucida Grande"/>
                </a:rPr>
                <a:t>Unreacted deuterons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F2876A-9D91-40C6-9914-4CCDD95429B3}"/>
                </a:ext>
              </a:extLst>
            </p:cNvPr>
            <p:cNvSpPr txBox="1"/>
            <p:nvPr/>
          </p:nvSpPr>
          <p:spPr>
            <a:xfrm>
              <a:off x="2387123" y="3927887"/>
              <a:ext cx="23623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Grande"/>
                </a:rPr>
                <a:t>Energetic secondary neutrons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8A8039-DA7A-4B45-B3C3-57D3B760468F}"/>
                </a:ext>
              </a:extLst>
            </p:cNvPr>
            <p:cNvSpPr/>
            <p:nvPr/>
          </p:nvSpPr>
          <p:spPr>
            <a:xfrm>
              <a:off x="1015376" y="4693059"/>
              <a:ext cx="2362346" cy="74522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(n,p) and/or (n,2n) target</a:t>
              </a:r>
            </a:p>
          </p:txBody>
        </p:sp>
      </p:grpSp>
      <p:sp>
        <p:nvSpPr>
          <p:cNvPr id="17416" name="Rectangle 17415">
            <a:extLst>
              <a:ext uri="{FF2B5EF4-FFF2-40B4-BE49-F238E27FC236}">
                <a16:creationId xmlns:a16="http://schemas.microsoft.com/office/drawing/2014/main" id="{910D09CB-B0E9-4FFF-AF41-CF008C88C4CA}"/>
              </a:ext>
            </a:extLst>
          </p:cNvPr>
          <p:cNvSpPr/>
          <p:nvPr/>
        </p:nvSpPr>
        <p:spPr>
          <a:xfrm>
            <a:off x="4031186" y="4610823"/>
            <a:ext cx="81608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d,xn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) reactions can produce the same radionuclide as commonly-used (</a:t>
            </a:r>
            <a:r>
              <a:rPr lang="en-US" dirty="0" err="1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p,n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Simultaneously makes a significant energetic secondary neutron flux (ESNF) from breakup of unreacted primary deuteron beam.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ESNF can be used to produce high specific-activity radionuclides via (n,2n), or charge exchange reactions such as (n,p) and (n,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  <a:cs typeface="Times New Roman" panose="02020603050405020304" pitchFamily="18" charset="0"/>
              </a:rPr>
              <a:t>α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).</a:t>
            </a:r>
            <a:endParaRPr lang="en-US" dirty="0">
              <a:solidFill>
                <a:srgbClr val="2D637F"/>
              </a:solidFill>
              <a:latin typeface="Lucida Grande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A7CED7-0A36-4C92-AD86-E7F01A5F690A}"/>
              </a:ext>
            </a:extLst>
          </p:cNvPr>
          <p:cNvSpPr/>
          <p:nvPr/>
        </p:nvSpPr>
        <p:spPr>
          <a:xfrm>
            <a:off x="662917" y="5199325"/>
            <a:ext cx="2830349" cy="93948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235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U(</a:t>
            </a:r>
            <a:r>
              <a:rPr lang="en-US" sz="1600" b="1" dirty="0" err="1">
                <a:solidFill>
                  <a:sysClr val="windowText" lastClr="000000"/>
                </a:solidFill>
                <a:latin typeface="Georgia" panose="02040502050405020303" pitchFamily="18" charset="0"/>
              </a:rPr>
              <a:t>d,n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)</a:t>
            </a:r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236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Np 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w/ Zn(n,p)</a:t>
            </a:r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64,67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Cu measured in August 2018!</a:t>
            </a:r>
            <a:endParaRPr lang="en-US" sz="1600" b="1" dirty="0">
              <a:solidFill>
                <a:sysClr val="windowText" lastClr="000000"/>
              </a:solidFill>
              <a:latin typeface="Georgia" panose="02040502050405020303" pitchFamily="18" charset="0"/>
            </a:endParaRPr>
          </a:p>
        </p:txBody>
      </p:sp>
      <p:cxnSp>
        <p:nvCxnSpPr>
          <p:cNvPr id="17418" name="Straight Connector 17417">
            <a:extLst>
              <a:ext uri="{FF2B5EF4-FFF2-40B4-BE49-F238E27FC236}">
                <a16:creationId xmlns:a16="http://schemas.microsoft.com/office/drawing/2014/main" id="{FA38D871-F254-43C4-B361-22ABD487E09E}"/>
              </a:ext>
            </a:extLst>
          </p:cNvPr>
          <p:cNvCxnSpPr>
            <a:cxnSpLocks/>
          </p:cNvCxnSpPr>
          <p:nvPr/>
        </p:nvCxnSpPr>
        <p:spPr>
          <a:xfrm flipV="1">
            <a:off x="3218186" y="1162882"/>
            <a:ext cx="4004121" cy="1647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20" name="Straight Connector 17419">
            <a:extLst>
              <a:ext uri="{FF2B5EF4-FFF2-40B4-BE49-F238E27FC236}">
                <a16:creationId xmlns:a16="http://schemas.microsoft.com/office/drawing/2014/main" id="{DC67A0E3-CC2B-42DC-8893-0B7C0A78FFB3}"/>
              </a:ext>
            </a:extLst>
          </p:cNvPr>
          <p:cNvCxnSpPr>
            <a:cxnSpLocks/>
          </p:cNvCxnSpPr>
          <p:nvPr/>
        </p:nvCxnSpPr>
        <p:spPr>
          <a:xfrm>
            <a:off x="3255937" y="3545822"/>
            <a:ext cx="3987829" cy="397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6677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ED7F171-8F4C-4EFC-ABA5-D0024B64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4C638-EF34-4CD8-A0CC-7D55DD23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705" y="28079"/>
            <a:ext cx="6619461" cy="6781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0D6D6-AACD-4D3A-9C08-C6361E9E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171" y="1328117"/>
            <a:ext cx="3829050" cy="53149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409EA9-EC1A-4276-AD87-9D57BC2D2BCD}"/>
              </a:ext>
            </a:extLst>
          </p:cNvPr>
          <p:cNvSpPr/>
          <p:nvPr/>
        </p:nvSpPr>
        <p:spPr>
          <a:xfrm>
            <a:off x="2118770" y="1720809"/>
            <a:ext cx="542925" cy="506064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0E1765-C343-463D-9701-C385C82802EF}"/>
              </a:ext>
            </a:extLst>
          </p:cNvPr>
          <p:cNvSpPr/>
          <p:nvPr/>
        </p:nvSpPr>
        <p:spPr>
          <a:xfrm>
            <a:off x="2118770" y="5967215"/>
            <a:ext cx="542925" cy="506064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C442312-5844-4D17-A77A-C7FFDC180285}"/>
              </a:ext>
            </a:extLst>
          </p:cNvPr>
          <p:cNvCxnSpPr/>
          <p:nvPr/>
        </p:nvCxnSpPr>
        <p:spPr>
          <a:xfrm flipH="1">
            <a:off x="3031435" y="427383"/>
            <a:ext cx="1292087" cy="149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E5B483-2CCC-4C30-89C4-BB781C73D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355277"/>
              </p:ext>
            </p:extLst>
          </p:nvPr>
        </p:nvGraphicFramePr>
        <p:xfrm>
          <a:off x="3031435" y="3194510"/>
          <a:ext cx="3758648" cy="272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62">
                  <a:extLst>
                    <a:ext uri="{9D8B030D-6E8A-4147-A177-3AD203B41FA5}">
                      <a16:colId xmlns:a16="http://schemas.microsoft.com/office/drawing/2014/main" val="4135580257"/>
                    </a:ext>
                  </a:extLst>
                </a:gridCol>
                <a:gridCol w="939662">
                  <a:extLst>
                    <a:ext uri="{9D8B030D-6E8A-4147-A177-3AD203B41FA5}">
                      <a16:colId xmlns:a16="http://schemas.microsoft.com/office/drawing/2014/main" val="2567058895"/>
                    </a:ext>
                  </a:extLst>
                </a:gridCol>
                <a:gridCol w="939662">
                  <a:extLst>
                    <a:ext uri="{9D8B030D-6E8A-4147-A177-3AD203B41FA5}">
                      <a16:colId xmlns:a16="http://schemas.microsoft.com/office/drawing/2014/main" val="2892826622"/>
                    </a:ext>
                  </a:extLst>
                </a:gridCol>
                <a:gridCol w="939662">
                  <a:extLst>
                    <a:ext uri="{9D8B030D-6E8A-4147-A177-3AD203B41FA5}">
                      <a16:colId xmlns:a16="http://schemas.microsoft.com/office/drawing/2014/main" val="46660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30000" dirty="0"/>
                        <a:t>52g</a:t>
                      </a:r>
                      <a:r>
                        <a:rPr lang="en-US" sz="1600" dirty="0"/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30000" dirty="0"/>
                        <a:t>52m</a:t>
                      </a:r>
                      <a:r>
                        <a:rPr lang="en-US" sz="1600" dirty="0"/>
                        <a:t>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30000" dirty="0"/>
                        <a:t>51</a:t>
                      </a:r>
                      <a:r>
                        <a:rPr lang="en-US" sz="1600" dirty="0"/>
                        <a:t>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2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Half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5.6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46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733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β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36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β</a:t>
                      </a:r>
                      <a:r>
                        <a:rPr lang="en-US" sz="1600" baseline="30000" dirty="0"/>
                        <a:t>+</a:t>
                      </a:r>
                      <a:r>
                        <a:rPr lang="en-US" sz="1600" dirty="0"/>
                        <a:t> Avg.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242 keV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1172 keV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973 keV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03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Gammas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744, 935, 1434,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93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2576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0" dirty="0"/>
              <a:t>Stacked-target Charged Particle Excitation Functions</a:t>
            </a:r>
            <a:endParaRPr lang="en-US" b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06600" y="2762874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Intermediate Energy – LANL</a:t>
            </a:r>
            <a:endParaRPr lang="en-US" sz="4200" dirty="0">
              <a:solidFill>
                <a:srgbClr val="E09E19"/>
              </a:solidFill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740804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14400"/>
          </a:xfrm>
        </p:spPr>
        <p:txBody>
          <a:bodyPr>
            <a:noAutofit/>
          </a:bodyPr>
          <a:lstStyle/>
          <a:p>
            <a:pPr algn="ctr"/>
            <a:r>
              <a:rPr lang="en-US" sz="28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7</a:t>
            </a:r>
            <a:r>
              <a:rPr lang="en-US" sz="28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Li(p,n) “Quasi-Monoenergetic” Neutron Source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4294967295"/>
          </p:nvPr>
        </p:nvSpPr>
        <p:spPr>
          <a:xfrm>
            <a:off x="756181" y="4129088"/>
            <a:ext cx="6999660" cy="18415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000" dirty="0"/>
              <a:t>Neutrons from 0-</a:t>
            </a:r>
            <a:r>
              <a:rPr lang="en-US" sz="2000" b="1" i="1" u="sng" dirty="0">
                <a:solidFill>
                  <a:srgbClr val="FF0000"/>
                </a:solidFill>
              </a:rPr>
              <a:t>60</a:t>
            </a:r>
            <a:r>
              <a:rPr lang="en-US" sz="2000" dirty="0"/>
              <a:t> MeV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Y, Co, Al, In, </a:t>
            </a:r>
            <a:r>
              <a:rPr lang="en-US" sz="2000" dirty="0" err="1"/>
              <a:t>Zr</a:t>
            </a:r>
            <a:r>
              <a:rPr lang="en-US" sz="2000" dirty="0"/>
              <a:t>, Au samples irradiated in the vault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Unreacted beam dumped in Cave 0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Flux from 10</a:t>
            </a:r>
            <a:r>
              <a:rPr lang="en-US" sz="2000" baseline="30000" dirty="0"/>
              <a:t>6-4</a:t>
            </a:r>
            <a:r>
              <a:rPr lang="en-US" sz="2000" dirty="0"/>
              <a:t> /MeV/sr/s (decreases w/</a:t>
            </a:r>
            <a:r>
              <a:rPr lang="en-US" sz="2000" i="1" dirty="0"/>
              <a:t>E</a:t>
            </a:r>
            <a:r>
              <a:rPr lang="en-US" sz="2000" i="1" baseline="-25000" dirty="0"/>
              <a:t>n</a:t>
            </a:r>
            <a:r>
              <a:rPr lang="en-US" sz="200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38622" y="5734092"/>
            <a:ext cx="831477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  <a:ea typeface="Helvetica" charset="0"/>
                <a:cs typeface="Helvetica" charset="0"/>
              </a:rPr>
              <a:t>First experiments took place in April 2018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A3BB82-00F0-45E6-9A63-721C4BC4BE7F}"/>
              </a:ext>
            </a:extLst>
          </p:cNvPr>
          <p:cNvGrpSpPr/>
          <p:nvPr/>
        </p:nvGrpSpPr>
        <p:grpSpPr>
          <a:xfrm>
            <a:off x="4751286" y="1194686"/>
            <a:ext cx="2231893" cy="2954504"/>
            <a:chOff x="5043764" y="1194686"/>
            <a:chExt cx="2231893" cy="2954504"/>
          </a:xfrm>
        </p:grpSpPr>
        <p:grpSp>
          <p:nvGrpSpPr>
            <p:cNvPr id="34" name="Group 33"/>
            <p:cNvGrpSpPr/>
            <p:nvPr/>
          </p:nvGrpSpPr>
          <p:grpSpPr>
            <a:xfrm>
              <a:off x="5043764" y="1194686"/>
              <a:ext cx="2231893" cy="2820579"/>
              <a:chOff x="6578771" y="1254647"/>
              <a:chExt cx="2231893" cy="2820579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578771" y="1254647"/>
                <a:ext cx="22318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Inconel-clad Li targets</a:t>
                </a:r>
              </a:p>
              <a:p>
                <a:pPr algn="ctr"/>
                <a:r>
                  <a:rPr lang="en-US" dirty="0"/>
                  <a:t>(LANL LDRD)</a:t>
                </a: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69075" y="1916643"/>
                <a:ext cx="1851286" cy="215858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5223687" y="3779858"/>
              <a:ext cx="185782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Jon Engle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F33B7E-EBE0-45FE-81A9-CDA66BD4C631}"/>
              </a:ext>
            </a:extLst>
          </p:cNvPr>
          <p:cNvGrpSpPr/>
          <p:nvPr/>
        </p:nvGrpSpPr>
        <p:grpSpPr>
          <a:xfrm>
            <a:off x="8068826" y="1023034"/>
            <a:ext cx="3366993" cy="4617158"/>
            <a:chOff x="7500019" y="1312400"/>
            <a:chExt cx="3032897" cy="41590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721" t="18199" r="1110" b="9847"/>
            <a:stretch/>
          </p:blipFill>
          <p:spPr>
            <a:xfrm>
              <a:off x="7500019" y="1312400"/>
              <a:ext cx="3032897" cy="41590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" name="Group 5"/>
            <p:cNvGrpSpPr/>
            <p:nvPr/>
          </p:nvGrpSpPr>
          <p:grpSpPr>
            <a:xfrm>
              <a:off x="8470478" y="2694243"/>
              <a:ext cx="1996640" cy="1206745"/>
              <a:chOff x="5641081" y="3210006"/>
              <a:chExt cx="1996640" cy="1206745"/>
            </a:xfrm>
          </p:grpSpPr>
          <p:sp>
            <p:nvSpPr>
              <p:cNvPr id="9" name="Rectangle 8"/>
              <p:cNvSpPr/>
              <p:nvPr/>
            </p:nvSpPr>
            <p:spPr bwMode="auto">
              <a:xfrm rot="20520000">
                <a:off x="5665034" y="4023051"/>
                <a:ext cx="73752" cy="393700"/>
              </a:xfrm>
              <a:prstGeom prst="rect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Helvetica" pitchFamily="34" charset="0"/>
                  <a:ea typeface="MS PGothic" pitchFamily="34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755913" y="3210006"/>
                <a:ext cx="1881808" cy="646331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Li(p,n) neutron 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production target</a:t>
                </a:r>
              </a:p>
            </p:txBody>
          </p:sp>
          <p:cxnSp>
            <p:nvCxnSpPr>
              <p:cNvPr id="11" name="Curved Connector 10"/>
              <p:cNvCxnSpPr/>
              <p:nvPr/>
            </p:nvCxnSpPr>
            <p:spPr bwMode="auto">
              <a:xfrm rot="10800000" flipV="1">
                <a:off x="5641081" y="3533172"/>
                <a:ext cx="114833" cy="499514"/>
              </a:xfrm>
              <a:prstGeom prst="curvedConnector2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42" name="Straight Arrow Connector 41"/>
            <p:cNvCxnSpPr>
              <a:cxnSpLocks noChangeShapeType="1"/>
              <a:endCxn id="9" idx="3"/>
            </p:cNvCxnSpPr>
            <p:nvPr/>
          </p:nvCxnSpPr>
          <p:spPr bwMode="auto">
            <a:xfrm flipH="1">
              <a:off x="8566378" y="3527283"/>
              <a:ext cx="428868" cy="165469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5" name="Rectangle 44"/>
            <p:cNvSpPr/>
            <p:nvPr/>
          </p:nvSpPr>
          <p:spPr bwMode="auto">
            <a:xfrm>
              <a:off x="8388945" y="1925791"/>
              <a:ext cx="1302327" cy="48490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968758" y="1981209"/>
              <a:ext cx="2366856" cy="1811311"/>
              <a:chOff x="6340840" y="1981200"/>
              <a:chExt cx="2366856" cy="181131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6340840" y="2188564"/>
                <a:ext cx="1037120" cy="1603947"/>
                <a:chOff x="6340840" y="2188564"/>
                <a:chExt cx="1037120" cy="1603947"/>
              </a:xfrm>
            </p:grpSpPr>
            <p:cxnSp>
              <p:nvCxnSpPr>
                <p:cNvPr id="21" name="Straight Arrow Connector 20"/>
                <p:cNvCxnSpPr>
                  <a:cxnSpLocks noChangeShapeType="1"/>
                </p:cNvCxnSpPr>
                <p:nvPr/>
              </p:nvCxnSpPr>
              <p:spPr bwMode="auto">
                <a:xfrm flipH="1">
                  <a:off x="6670623" y="3516641"/>
                  <a:ext cx="707337" cy="245890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3" name="Straight Arrow Connector 22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6340840" y="3492708"/>
                  <a:ext cx="404734" cy="299803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8" name="Straight Arrow Connector 27"/>
                <p:cNvCxnSpPr>
                  <a:cxnSpLocks noChangeShapeType="1"/>
                </p:cNvCxnSpPr>
                <p:nvPr/>
              </p:nvCxnSpPr>
              <p:spPr bwMode="auto">
                <a:xfrm flipV="1">
                  <a:off x="6355829" y="2188564"/>
                  <a:ext cx="29981" cy="1319134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sp>
            <p:nvSpPr>
              <p:cNvPr id="46" name="TextBox 45"/>
              <p:cNvSpPr txBox="1"/>
              <p:nvPr/>
            </p:nvSpPr>
            <p:spPr>
              <a:xfrm>
                <a:off x="6733309" y="1981200"/>
                <a:ext cx="1974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Unreacted protons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869701" y="3692752"/>
              <a:ext cx="696686" cy="483864"/>
              <a:chOff x="6345692" y="3692743"/>
              <a:chExt cx="696686" cy="483864"/>
            </a:xfrm>
          </p:grpSpPr>
          <p:cxnSp>
            <p:nvCxnSpPr>
              <p:cNvPr id="7" name="Straight Arrow Connector 6"/>
              <p:cNvCxnSpPr>
                <a:stCxn id="9" idx="1"/>
              </p:cNvCxnSpPr>
              <p:nvPr/>
            </p:nvCxnSpPr>
            <p:spPr bwMode="auto">
              <a:xfrm flipH="1">
                <a:off x="6345692" y="3715533"/>
                <a:ext cx="626544" cy="222535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" name="Straight Arrow Connector 7"/>
              <p:cNvCxnSpPr>
                <a:stCxn id="9" idx="3"/>
              </p:cNvCxnSpPr>
              <p:nvPr/>
            </p:nvCxnSpPr>
            <p:spPr bwMode="auto">
              <a:xfrm flipH="1">
                <a:off x="6425205" y="3692743"/>
                <a:ext cx="617173" cy="483864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17" name="TextBox 16"/>
          <p:cNvSpPr txBox="1"/>
          <p:nvPr/>
        </p:nvSpPr>
        <p:spPr>
          <a:xfrm>
            <a:off x="1117583" y="1331649"/>
            <a:ext cx="232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Vault-based irradiation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258" y="1742909"/>
            <a:ext cx="2654877" cy="2309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8300" y="2016122"/>
            <a:ext cx="38023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35100" y="2003930"/>
            <a:ext cx="56778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-20°</a:t>
            </a:r>
          </a:p>
        </p:txBody>
      </p:sp>
    </p:spTree>
    <p:extLst>
      <p:ext uri="{BB962C8B-B14F-4D97-AF65-F5344CB8AC3E}">
        <p14:creationId xmlns:p14="http://schemas.microsoft.com/office/powerpoint/2010/main" val="1793856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14444" t="9597" r="6420" b="-1288"/>
          <a:stretch/>
        </p:blipFill>
        <p:spPr>
          <a:xfrm>
            <a:off x="7599276" y="975887"/>
            <a:ext cx="2699438" cy="2345676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rcRect l="19942" t="18450" r="11481" b="9773"/>
          <a:stretch/>
        </p:blipFill>
        <p:spPr>
          <a:xfrm>
            <a:off x="9908463" y="1280912"/>
            <a:ext cx="2270125" cy="1782763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6605" r="28548"/>
          <a:stretch/>
        </p:blipFill>
        <p:spPr>
          <a:xfrm>
            <a:off x="476077" y="3692322"/>
            <a:ext cx="2549869" cy="294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17340" r="12443" b="18480"/>
          <a:stretch/>
        </p:blipFill>
        <p:spPr>
          <a:xfrm>
            <a:off x="3841206" y="3546704"/>
            <a:ext cx="2046131" cy="327472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694538" y="6482878"/>
            <a:ext cx="1192799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M. </a:t>
            </a:r>
            <a:r>
              <a:rPr lang="en-US" sz="1600" dirty="0" err="1">
                <a:latin typeface="Lucida Grande"/>
                <a:cs typeface="Lucida Grande"/>
              </a:rPr>
              <a:t>Nortier</a:t>
            </a:r>
            <a:endParaRPr lang="en-US" sz="1600" dirty="0">
              <a:latin typeface="Lucida Grande"/>
              <a:cs typeface="Lucida Grand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819FD7-3F86-4935-96C3-5522231FDA71}"/>
              </a:ext>
            </a:extLst>
          </p:cNvPr>
          <p:cNvSpPr txBox="1"/>
          <p:nvPr/>
        </p:nvSpPr>
        <p:spPr>
          <a:xfrm>
            <a:off x="115602" y="981573"/>
            <a:ext cx="7598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29803">
              <a:buFont typeface="Arial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Well-characterized monitor reaction data is a top-priority objective</a:t>
            </a:r>
          </a:p>
          <a:p>
            <a:pPr marL="734616" lvl="2" indent="-264319">
              <a:buFont typeface="Arial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Vital for determination of fluence, energy for isotope production</a:t>
            </a:r>
          </a:p>
          <a:p>
            <a:pPr marL="734616" lvl="2" indent="-264319">
              <a:buFont typeface="Arial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Current data are deficient for E</a:t>
            </a:r>
            <a:r>
              <a:rPr lang="en-US" baseline="-25000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p</a:t>
            </a: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&gt;30 MeV</a:t>
            </a:r>
          </a:p>
          <a:p>
            <a:pPr marL="277416" lvl="1" indent="-264319">
              <a:buFont typeface="Arial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A stacked target measurement was run at LANSCE-IPF to help develop the 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93</a:t>
            </a: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Nb(p,4n)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90</a:t>
            </a:r>
            <a:r>
              <a:rPr lang="en-US" dirty="0">
                <a:solidFill>
                  <a:srgbClr val="2D637F"/>
                </a:solidFill>
                <a:latin typeface="Lucida Grande"/>
                <a:ea typeface="Times New Roman" charset="0"/>
                <a:cs typeface="Times New Roman" charset="0"/>
              </a:rPr>
              <a:t>Mo reaction as a new 30-200 MeV proton standard</a:t>
            </a:r>
          </a:p>
          <a:p>
            <a:pPr marL="13097" lvl="1"/>
            <a:endParaRPr lang="en-US" dirty="0">
              <a:solidFill>
                <a:srgbClr val="2D637F"/>
              </a:solidFill>
              <a:latin typeface="Lucida Grande"/>
              <a:ea typeface="Times New Roman" charset="0"/>
              <a:cs typeface="Times New Roman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12C6785-DE3C-47A2-A396-71308D4BB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492" y="3265776"/>
            <a:ext cx="5815708" cy="3068499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45F86064-88C6-4AFF-B5D8-5140F7A389D1}"/>
              </a:ext>
            </a:extLst>
          </p:cNvPr>
          <p:cNvGrpSpPr/>
          <p:nvPr/>
        </p:nvGrpSpPr>
        <p:grpSpPr>
          <a:xfrm>
            <a:off x="710561" y="2449002"/>
            <a:ext cx="5275948" cy="1238876"/>
            <a:chOff x="255522" y="3588263"/>
            <a:chExt cx="5275948" cy="123887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DD572E8-D759-44E9-A61B-A5CEFB0323EF}"/>
                </a:ext>
              </a:extLst>
            </p:cNvPr>
            <p:cNvSpPr/>
            <p:nvPr/>
          </p:nvSpPr>
          <p:spPr>
            <a:xfrm>
              <a:off x="423880" y="4602985"/>
              <a:ext cx="278606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889EF5-BD3C-428F-8018-EED6C69BC1BC}"/>
                </a:ext>
              </a:extLst>
            </p:cNvPr>
            <p:cNvSpPr/>
            <p:nvPr/>
          </p:nvSpPr>
          <p:spPr>
            <a:xfrm>
              <a:off x="497104" y="3960050"/>
              <a:ext cx="278606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90EF842-D0A0-44DF-A1BE-CD9304D7755D}"/>
                </a:ext>
              </a:extLst>
            </p:cNvPr>
            <p:cNvSpPr/>
            <p:nvPr/>
          </p:nvSpPr>
          <p:spPr>
            <a:xfrm>
              <a:off x="823126" y="4345812"/>
              <a:ext cx="78581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AACB8F-1DF6-4B66-A7BD-5537D5A1B529}"/>
                </a:ext>
              </a:extLst>
            </p:cNvPr>
            <p:cNvSpPr/>
            <p:nvPr/>
          </p:nvSpPr>
          <p:spPr>
            <a:xfrm>
              <a:off x="1108876" y="4345811"/>
              <a:ext cx="78581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698B155-D9DB-4A48-A831-DF6CDFDB6E94}"/>
                </a:ext>
              </a:extLst>
            </p:cNvPr>
            <p:cNvSpPr/>
            <p:nvPr/>
          </p:nvSpPr>
          <p:spPr>
            <a:xfrm>
              <a:off x="1108875" y="3960050"/>
              <a:ext cx="78581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F56A439-6F99-47F2-9949-A9B8A17FBD18}"/>
                </a:ext>
              </a:extLst>
            </p:cNvPr>
            <p:cNvSpPr/>
            <p:nvPr/>
          </p:nvSpPr>
          <p:spPr>
            <a:xfrm>
              <a:off x="1700020" y="4152930"/>
              <a:ext cx="1057275" cy="10001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0DDDCC1-F556-429D-BD29-5A0AC3DCAB42}"/>
                </a:ext>
              </a:extLst>
            </p:cNvPr>
            <p:cNvSpPr/>
            <p:nvPr/>
          </p:nvSpPr>
          <p:spPr>
            <a:xfrm>
              <a:off x="3575256" y="4152929"/>
              <a:ext cx="1568950" cy="1302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5673677-2B8F-4F0E-AD9A-4B379B6380C6}"/>
                </a:ext>
              </a:extLst>
            </p:cNvPr>
            <p:cNvSpPr/>
            <p:nvPr/>
          </p:nvSpPr>
          <p:spPr>
            <a:xfrm>
              <a:off x="3440416" y="3738592"/>
              <a:ext cx="217885" cy="10715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AB775185-AFF5-41DC-AEF3-F348733AB680}"/>
                </a:ext>
              </a:extLst>
            </p:cNvPr>
            <p:cNvSpPr/>
            <p:nvPr/>
          </p:nvSpPr>
          <p:spPr>
            <a:xfrm>
              <a:off x="3026972" y="4145787"/>
              <a:ext cx="278606" cy="114300"/>
            </a:xfrm>
            <a:prstGeom prst="hexag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D98DE66-C6FD-4507-AD71-66E97A8E56A4}"/>
                </a:ext>
              </a:extLst>
            </p:cNvPr>
            <p:cNvCxnSpPr>
              <a:stCxn id="69" idx="3"/>
              <a:endCxn id="72" idx="1"/>
            </p:cNvCxnSpPr>
            <p:nvPr/>
          </p:nvCxnSpPr>
          <p:spPr>
            <a:xfrm>
              <a:off x="775710" y="4010057"/>
              <a:ext cx="33316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D381B09-00BE-4BB9-946D-1810045CCA40}"/>
                </a:ext>
              </a:extLst>
            </p:cNvPr>
            <p:cNvCxnSpPr>
              <a:cxnSpLocks/>
              <a:stCxn id="80" idx="3"/>
              <a:endCxn id="81" idx="1"/>
            </p:cNvCxnSpPr>
            <p:nvPr/>
          </p:nvCxnSpPr>
          <p:spPr>
            <a:xfrm flipV="1">
              <a:off x="901707" y="4395817"/>
              <a:ext cx="207169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BD57632-B316-4241-B729-8FFB6A6CC06E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1187457" y="4395817"/>
              <a:ext cx="1285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DACF97-9627-4403-A9C7-0033CB6CFFFA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1187456" y="4010056"/>
              <a:ext cx="12858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EDDA74E-6A62-4E48-9374-C0DFFC18EC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16044" y="4010057"/>
              <a:ext cx="163412" cy="1928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8110916-2DB1-41ED-9E81-D0518AC49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9457" y="4202936"/>
              <a:ext cx="207169" cy="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9E60055-9D1C-4D55-949F-BA7ADC934D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6044" y="4202936"/>
              <a:ext cx="163412" cy="1928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Curved 34">
              <a:extLst>
                <a:ext uri="{FF2B5EF4-FFF2-40B4-BE49-F238E27FC236}">
                  <a16:creationId xmlns:a16="http://schemas.microsoft.com/office/drawing/2014/main" id="{D12200B4-3987-4101-9DB8-466F41D2900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9705" y="4379298"/>
              <a:ext cx="207166" cy="240209"/>
            </a:xfrm>
            <a:prstGeom prst="curvedConnector2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FB7376E-F68A-4583-9E74-25D17AAF7FCA}"/>
                </a:ext>
              </a:extLst>
            </p:cNvPr>
            <p:cNvCxnSpPr>
              <a:cxnSpLocks/>
              <a:stCxn id="87" idx="3"/>
            </p:cNvCxnSpPr>
            <p:nvPr/>
          </p:nvCxnSpPr>
          <p:spPr>
            <a:xfrm flipH="1" flipV="1">
              <a:off x="2757295" y="4202936"/>
              <a:ext cx="269677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9529817-E01B-4AD0-988F-2D428327BC83}"/>
                </a:ext>
              </a:extLst>
            </p:cNvPr>
            <p:cNvCxnSpPr>
              <a:cxnSpLocks/>
              <a:stCxn id="85" idx="1"/>
              <a:endCxn id="87" idx="0"/>
            </p:cNvCxnSpPr>
            <p:nvPr/>
          </p:nvCxnSpPr>
          <p:spPr>
            <a:xfrm flipH="1">
              <a:off x="3305578" y="4202936"/>
              <a:ext cx="269677" cy="2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5BC635-1A2F-458A-97FD-CB083BFF2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3935" y="4260087"/>
              <a:ext cx="0" cy="342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0ACCAD1-D91F-41A1-8DF4-C4318DF53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8385" y="4260088"/>
              <a:ext cx="0" cy="342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494DEE0-51C0-4AE5-A348-676DCB90B1BB}"/>
                </a:ext>
              </a:extLst>
            </p:cNvPr>
            <p:cNvCxnSpPr>
              <a:cxnSpLocks/>
              <a:endCxn id="86" idx="1"/>
            </p:cNvCxnSpPr>
            <p:nvPr/>
          </p:nvCxnSpPr>
          <p:spPr>
            <a:xfrm flipV="1">
              <a:off x="3162703" y="3792170"/>
              <a:ext cx="277713" cy="35361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708BC1C-DF13-41B0-95DA-C437FA4D837A}"/>
                </a:ext>
              </a:extLst>
            </p:cNvPr>
            <p:cNvSpPr txBox="1"/>
            <p:nvPr/>
          </p:nvSpPr>
          <p:spPr>
            <a:xfrm>
              <a:off x="255522" y="3588263"/>
              <a:ext cx="10631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Proton Injectors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818656A-0EB2-4156-95D2-4D3D90F3E0DC}"/>
                </a:ext>
              </a:extLst>
            </p:cNvPr>
            <p:cNvSpPr txBox="1"/>
            <p:nvPr/>
          </p:nvSpPr>
          <p:spPr>
            <a:xfrm>
              <a:off x="509698" y="4029254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p+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E25AF7A-8D9F-4257-AB80-A205F3E57033}"/>
                </a:ext>
              </a:extLst>
            </p:cNvPr>
            <p:cNvSpPr txBox="1"/>
            <p:nvPr/>
          </p:nvSpPr>
          <p:spPr>
            <a:xfrm>
              <a:off x="714125" y="4559007"/>
              <a:ext cx="2968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p-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96A5C6-79A8-4FC9-AC10-2C526ED6EAC9}"/>
                </a:ext>
              </a:extLst>
            </p:cNvPr>
            <p:cNvSpPr txBox="1"/>
            <p:nvPr/>
          </p:nvSpPr>
          <p:spPr>
            <a:xfrm>
              <a:off x="1319289" y="4571059"/>
              <a:ext cx="62709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750 keV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7A93530-F36D-44B0-B1A6-CC0C5396720E}"/>
                </a:ext>
              </a:extLst>
            </p:cNvPr>
            <p:cNvSpPr txBox="1"/>
            <p:nvPr/>
          </p:nvSpPr>
          <p:spPr>
            <a:xfrm>
              <a:off x="2513664" y="4550140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>
                  <a:solidFill>
                    <a:srgbClr val="FF0000"/>
                  </a:solidFill>
                </a:rPr>
                <a:t>100 MeV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AFC30FA-F8CF-4EF7-841A-2DF82C2D8960}"/>
                </a:ext>
              </a:extLst>
            </p:cNvPr>
            <p:cNvCxnSpPr>
              <a:stCxn id="74" idx="3"/>
            </p:cNvCxnSpPr>
            <p:nvPr/>
          </p:nvCxnSpPr>
          <p:spPr>
            <a:xfrm flipV="1">
              <a:off x="5144206" y="4218049"/>
              <a:ext cx="290606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2AC4093-0F3E-438D-A1B0-E3E4C9E04D68}"/>
                </a:ext>
              </a:extLst>
            </p:cNvPr>
            <p:cNvSpPr txBox="1"/>
            <p:nvPr/>
          </p:nvSpPr>
          <p:spPr>
            <a:xfrm>
              <a:off x="5087118" y="3773849"/>
              <a:ext cx="44435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800 </a:t>
              </a:r>
            </a:p>
            <a:p>
              <a:pPr algn="ctr"/>
              <a:r>
                <a:rPr lang="en-US" sz="1050" dirty="0"/>
                <a:t>MeV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159CF3D-517F-4D8D-BB89-2A183CD137DF}"/>
                </a:ext>
              </a:extLst>
            </p:cNvPr>
            <p:cNvSpPr txBox="1"/>
            <p:nvPr/>
          </p:nvSpPr>
          <p:spPr>
            <a:xfrm>
              <a:off x="1705918" y="3763870"/>
              <a:ext cx="104547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201.25 MHz</a:t>
              </a:r>
              <a:br>
                <a:rPr lang="en-US" sz="1050" dirty="0"/>
              </a:br>
              <a:r>
                <a:rPr lang="en-US" sz="1050" dirty="0"/>
                <a:t>Drift Tube Linac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C26D5F7-5F53-4541-825F-0E8E5FAF6107}"/>
                </a:ext>
              </a:extLst>
            </p:cNvPr>
            <p:cNvSpPr txBox="1"/>
            <p:nvPr/>
          </p:nvSpPr>
          <p:spPr>
            <a:xfrm>
              <a:off x="3101781" y="3602859"/>
              <a:ext cx="3497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IPF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3A6D09F-63C1-4CF2-AB85-A1BFF876C193}"/>
                </a:ext>
              </a:extLst>
            </p:cNvPr>
            <p:cNvSpPr txBox="1"/>
            <p:nvPr/>
          </p:nvSpPr>
          <p:spPr>
            <a:xfrm>
              <a:off x="3569787" y="3773849"/>
              <a:ext cx="158248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805 MHz</a:t>
              </a:r>
              <a:br>
                <a:rPr lang="en-US" sz="1050" dirty="0"/>
              </a:br>
              <a:r>
                <a:rPr lang="en-US" sz="1050" dirty="0"/>
                <a:t>Side-Coupled Cavity Linac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C5B7FC-55CC-466D-874B-D7A3ADE25EBC}"/>
                </a:ext>
              </a:extLst>
            </p:cNvPr>
            <p:cNvSpPr txBox="1"/>
            <p:nvPr/>
          </p:nvSpPr>
          <p:spPr>
            <a:xfrm>
              <a:off x="4095074" y="4399075"/>
              <a:ext cx="52931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800 m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A6AA70AB-A8FF-4EC6-8E68-99D8BD3257F0}"/>
                </a:ext>
              </a:extLst>
            </p:cNvPr>
            <p:cNvCxnSpPr/>
            <p:nvPr/>
          </p:nvCxnSpPr>
          <p:spPr>
            <a:xfrm>
              <a:off x="3575255" y="4395815"/>
              <a:ext cx="1568951" cy="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0AD0871-E60E-42E2-8563-E72B266142AA}"/>
                </a:ext>
              </a:extLst>
            </p:cNvPr>
            <p:cNvSpPr txBox="1"/>
            <p:nvPr/>
          </p:nvSpPr>
          <p:spPr>
            <a:xfrm>
              <a:off x="3284650" y="4008266"/>
              <a:ext cx="2968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p-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0EBF0D9-E6C7-463C-B1D4-917812C95860}"/>
                </a:ext>
              </a:extLst>
            </p:cNvPr>
            <p:cNvSpPr txBox="1"/>
            <p:nvPr/>
          </p:nvSpPr>
          <p:spPr>
            <a:xfrm>
              <a:off x="3063880" y="3843294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p+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C067DC98-8A02-4402-9796-A708C60E39AB}"/>
              </a:ext>
            </a:extLst>
          </p:cNvPr>
          <p:cNvSpPr txBox="1"/>
          <p:nvPr/>
        </p:nvSpPr>
        <p:spPr>
          <a:xfrm>
            <a:off x="6495296" y="6411628"/>
            <a:ext cx="262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[1] A.S. Voyles, NIM B 429  (2018)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61A85-19E8-4F69-9830-C52522DC7F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188" y="3464443"/>
            <a:ext cx="8477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458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3DFFE7C-5E3E-4034-B757-569DF8EF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8" y="914400"/>
            <a:ext cx="4708265" cy="3820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AC2BAD-97F3-4BEE-92F8-B6FF8DB33FFF}"/>
              </a:ext>
            </a:extLst>
          </p:cNvPr>
          <p:cNvSpPr/>
          <p:nvPr/>
        </p:nvSpPr>
        <p:spPr>
          <a:xfrm>
            <a:off x="284067" y="4942315"/>
            <a:ext cx="4396786" cy="738664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Lucida Grande"/>
              </a:rPr>
              <a:t>A.S. Voyles et al., “Excitation functions for (</a:t>
            </a:r>
            <a:r>
              <a:rPr lang="en-US" sz="1400" b="1" i="1" dirty="0" err="1">
                <a:latin typeface="Lucida Grande"/>
              </a:rPr>
              <a:t>p,x</a:t>
            </a:r>
            <a:r>
              <a:rPr lang="en-US" sz="1400" b="1" i="1" dirty="0">
                <a:latin typeface="Lucida Grande"/>
              </a:rPr>
              <a:t>) reactions of niobium in the energy range of E</a:t>
            </a:r>
            <a:r>
              <a:rPr lang="en-US" sz="1400" b="1" i="1" baseline="-25000" dirty="0">
                <a:latin typeface="Lucida Grande"/>
              </a:rPr>
              <a:t>p</a:t>
            </a:r>
            <a:r>
              <a:rPr lang="en-US" sz="1400" b="1" i="1" dirty="0">
                <a:latin typeface="Lucida Grande"/>
              </a:rPr>
              <a:t> = 40–90 MeV”, NIM B </a:t>
            </a:r>
            <a:r>
              <a:rPr lang="nn-NO" sz="1400" b="1" i="1" dirty="0">
                <a:latin typeface="Lucida Grande"/>
              </a:rPr>
              <a:t>429 (2018) 53–74. June 2018</a:t>
            </a:r>
            <a:endParaRPr lang="en-US" sz="1400" b="1" i="1" dirty="0">
              <a:latin typeface="Lucida Grand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9F8E45-7DD7-4E31-8B9C-8EC0E8F6746D}"/>
              </a:ext>
            </a:extLst>
          </p:cNvPr>
          <p:cNvSpPr/>
          <p:nvPr/>
        </p:nvSpPr>
        <p:spPr>
          <a:xfrm>
            <a:off x="4947956" y="4687367"/>
            <a:ext cx="2523965" cy="1248559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Measurements of 38 cross-sections for </a:t>
            </a:r>
            <a:r>
              <a:rPr lang="en-US" sz="2000" b="1" baseline="30000" dirty="0">
                <a:solidFill>
                  <a:sysClr val="windowText" lastClr="000000"/>
                </a:solidFill>
                <a:latin typeface="Lucida Grande"/>
              </a:rPr>
              <a:t>93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Nb(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) and </a:t>
            </a:r>
            <a:r>
              <a:rPr lang="en-US" sz="2000" b="1" baseline="30000" dirty="0" err="1">
                <a:solidFill>
                  <a:sysClr val="windowText" lastClr="000000"/>
                </a:solidFill>
                <a:latin typeface="Lucida Grande"/>
              </a:rPr>
              <a:t>nat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Cu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(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64020-9477-48D9-99DA-955352C5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F4FB9-61EA-4F4F-8A79-D251FA273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925" y="924460"/>
            <a:ext cx="4775444" cy="286279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3A11DB-4AF2-4194-B479-A5A3FCCACCAB}"/>
              </a:ext>
            </a:extLst>
          </p:cNvPr>
          <p:cNvSpPr txBox="1">
            <a:spLocks/>
          </p:cNvSpPr>
          <p:nvPr/>
        </p:nvSpPr>
        <p:spPr>
          <a:xfrm>
            <a:off x="10210800" y="1360427"/>
            <a:ext cx="1706880" cy="110845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2D637F"/>
                </a:solidFill>
                <a:latin typeface="Lucida Grande"/>
                <a:ea typeface="+mn-ea"/>
                <a:cs typeface="Lucida Grand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buNone/>
              <a:defRPr/>
            </a:pPr>
            <a:r>
              <a:rPr lang="en-US" sz="1600" b="1" dirty="0">
                <a:solidFill>
                  <a:schemeClr val="tx1"/>
                </a:solidFill>
              </a:rPr>
              <a:t>Pathway for medical radionuclides: </a:t>
            </a:r>
            <a:r>
              <a:rPr lang="en-US" sz="1600" b="1" baseline="30000" dirty="0">
                <a:solidFill>
                  <a:schemeClr val="tx1"/>
                </a:solidFill>
              </a:rPr>
              <a:t>82m</a:t>
            </a:r>
            <a:r>
              <a:rPr lang="en-US" sz="1600" b="1" dirty="0">
                <a:solidFill>
                  <a:schemeClr val="tx1"/>
                </a:solidFill>
              </a:rPr>
              <a:t>Rb, </a:t>
            </a:r>
            <a:r>
              <a:rPr lang="en-US" sz="1600" b="1" baseline="30000" dirty="0">
                <a:solidFill>
                  <a:schemeClr val="tx1"/>
                </a:solidFill>
              </a:rPr>
              <a:t>86</a:t>
            </a:r>
            <a:r>
              <a:rPr lang="en-US" sz="1600" b="1" dirty="0">
                <a:solidFill>
                  <a:schemeClr val="tx1"/>
                </a:solidFill>
              </a:rPr>
              <a:t>Y, </a:t>
            </a:r>
            <a:r>
              <a:rPr lang="en-US" sz="1600" b="1" baseline="30000" dirty="0">
                <a:solidFill>
                  <a:schemeClr val="tx1"/>
                </a:solidFill>
              </a:rPr>
              <a:t>89</a:t>
            </a:r>
            <a:r>
              <a:rPr lang="en-US" sz="1600" b="1" dirty="0">
                <a:solidFill>
                  <a:schemeClr val="tx1"/>
                </a:solidFill>
              </a:rPr>
              <a:t>Zr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E5505-ADAA-4150-AC0E-4C44E1086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592" y="3268807"/>
            <a:ext cx="4708265" cy="30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452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A9A68C-C5A1-4854-B1DB-70A87779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99" y="1215445"/>
            <a:ext cx="5647126" cy="457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0CF5F-C7D7-429B-B5B7-F8D899CDDC56}"/>
              </a:ext>
            </a:extLst>
          </p:cNvPr>
          <p:cNvSpPr/>
          <p:nvPr/>
        </p:nvSpPr>
        <p:spPr>
          <a:xfrm>
            <a:off x="7098131" y="4281038"/>
            <a:ext cx="2707374" cy="100216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 independent measurements of isomer-to-ground state ratios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378E4C-E784-43D7-A521-116BFA4C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F42F-E7DB-4822-9B53-BBFA5150E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76" y="1215445"/>
            <a:ext cx="5695047" cy="457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332F90-0C6D-476A-A0FD-F162E2A1C8D2}"/>
              </a:ext>
            </a:extLst>
          </p:cNvPr>
          <p:cNvSpPr txBox="1"/>
          <p:nvPr/>
        </p:nvSpPr>
        <p:spPr>
          <a:xfrm>
            <a:off x="6495296" y="6411628"/>
            <a:ext cx="262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[1] A.S. Voyles, NIM B 429  (2018)</a:t>
            </a:r>
          </a:p>
        </p:txBody>
      </p:sp>
    </p:spTree>
    <p:extLst>
      <p:ext uri="{BB962C8B-B14F-4D97-AF65-F5344CB8AC3E}">
        <p14:creationId xmlns:p14="http://schemas.microsoft.com/office/powerpoint/2010/main" val="17780064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5C27DF3-1FF7-445D-ACDD-F695082AC713}"/>
              </a:ext>
            </a:extLst>
          </p:cNvPr>
          <p:cNvSpPr txBox="1"/>
          <p:nvPr/>
        </p:nvSpPr>
        <p:spPr>
          <a:xfrm>
            <a:off x="6495296" y="6411628"/>
            <a:ext cx="262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[1] A.S. Voyles, NIM B 429  (2018)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879654-2955-4DB2-A38D-441E16B0D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5022929" cy="4114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378E4C-E784-43D7-A521-116BFA4C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EFDEA-8DA3-42CA-B910-EDC4BA4B5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929" y="914400"/>
            <a:ext cx="5053713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C67ED1-6B8F-445F-B152-94F8E8B9B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" y="1371600"/>
            <a:ext cx="503319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64779-9001-4FAD-8B08-69DBBE8FE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760" y="3200399"/>
            <a:ext cx="4594499" cy="37107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8BD483-CF4A-4F83-A1F7-2D7FF758ED1B}"/>
              </a:ext>
            </a:extLst>
          </p:cNvPr>
          <p:cNvSpPr/>
          <p:nvPr/>
        </p:nvSpPr>
        <p:spPr>
          <a:xfrm>
            <a:off x="1749287" y="5506060"/>
            <a:ext cx="5185921" cy="78541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“Excess” fluence seen in </a:t>
            </a:r>
            <a:r>
              <a:rPr lang="en-US" sz="2000" b="1" baseline="30000" dirty="0">
                <a:solidFill>
                  <a:sysClr val="windowText" lastClr="000000"/>
                </a:solidFill>
                <a:latin typeface="Lucida Grande"/>
              </a:rPr>
              <a:t>22,24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Na consistent with production via Si(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8056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="0" dirty="0"/>
              <a:t>Stacked-target Charged Particle Excitation Functions</a:t>
            </a:r>
            <a:endParaRPr lang="en-US" b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06600" y="2762874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Low(</a:t>
            </a:r>
            <a:r>
              <a:rPr lang="en-US" sz="4400" baseline="30000" dirty="0" err="1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er</a:t>
            </a:r>
            <a:r>
              <a:rPr lang="en-US" sz="4400" baseline="30000" dirty="0">
                <a:solidFill>
                  <a:srgbClr val="E09E19"/>
                </a:solidFill>
                <a:latin typeface="Georgia"/>
                <a:ea typeface="+mj-ea"/>
                <a:cs typeface="Georgia"/>
              </a:rPr>
              <a:t>) Energy – LBNL</a:t>
            </a:r>
            <a:endParaRPr lang="en-US" sz="4200" dirty="0">
              <a:solidFill>
                <a:srgbClr val="E09E19"/>
              </a:solidFill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48194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29" t="-189" b="-1"/>
          <a:stretch/>
        </p:blipFill>
        <p:spPr>
          <a:xfrm>
            <a:off x="1158949" y="889881"/>
            <a:ext cx="10217888" cy="5400724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8607202" y="1643381"/>
            <a:ext cx="580103" cy="580103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8048871" y="2856922"/>
            <a:ext cx="858416" cy="242339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78607">
            <a:off x="8847025" y="3497043"/>
            <a:ext cx="623022" cy="2272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5"/>
          <p:cNvSpPr/>
          <p:nvPr/>
        </p:nvSpPr>
        <p:spPr>
          <a:xfrm rot="13672894">
            <a:off x="8484505" y="3452196"/>
            <a:ext cx="373633" cy="20113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2312A-FDF9-44BB-AC81-FE878023280E}"/>
              </a:ext>
            </a:extLst>
          </p:cNvPr>
          <p:cNvSpPr txBox="1"/>
          <p:nvPr/>
        </p:nvSpPr>
        <p:spPr>
          <a:xfrm>
            <a:off x="9382125" y="4057659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K-140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62E87-5287-4FE9-B067-CB94B291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Stacked-target Charged Particle Excitation Functions</a:t>
            </a:r>
            <a:endParaRPr lang="en-US" sz="2400" dirty="0"/>
          </a:p>
        </p:txBody>
      </p:sp>
      <p:pic>
        <p:nvPicPr>
          <p:cNvPr id="14" name="Picture 13" descr="IMG_0923.jpg">
            <a:extLst>
              <a:ext uri="{FF2B5EF4-FFF2-40B4-BE49-F238E27FC236}">
                <a16:creationId xmlns:a16="http://schemas.microsoft.com/office/drawing/2014/main" id="{2987D8E1-4B89-45DB-96D6-C8900E2B5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7" t="11642" b="12382"/>
          <a:stretch/>
        </p:blipFill>
        <p:spPr>
          <a:xfrm>
            <a:off x="213472" y="3207403"/>
            <a:ext cx="2904038" cy="3139529"/>
          </a:xfrm>
          <a:prstGeom prst="rect">
            <a:avLst/>
          </a:prstGeom>
        </p:spPr>
      </p:pic>
      <p:pic>
        <p:nvPicPr>
          <p:cNvPr id="17" name="Picture 16" descr="IMG_0991.jpg">
            <a:extLst>
              <a:ext uri="{FF2B5EF4-FFF2-40B4-BE49-F238E27FC236}">
                <a16:creationId xmlns:a16="http://schemas.microsoft.com/office/drawing/2014/main" id="{025D4DA5-CDFC-45BB-BC04-1450FD57A0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330"/>
          <a:stretch>
            <a:fillRect/>
          </a:stretch>
        </p:blipFill>
        <p:spPr>
          <a:xfrm>
            <a:off x="3117513" y="4027457"/>
            <a:ext cx="3352593" cy="2330133"/>
          </a:xfrm>
          <a:prstGeom prst="rect">
            <a:avLst/>
          </a:prstGeom>
        </p:spPr>
      </p:pic>
      <p:pic>
        <p:nvPicPr>
          <p:cNvPr id="19" name="Picture 2" descr="D:\Documents\School Work\Isotope Data\Dec_Fe_Stack\figures\Filling-in-Nuclear-Data-Gaps-Berkeley-Lab-08.jpg">
            <a:extLst>
              <a:ext uri="{FF2B5EF4-FFF2-40B4-BE49-F238E27FC236}">
                <a16:creationId xmlns:a16="http://schemas.microsoft.com/office/drawing/2014/main" id="{AE744D65-732C-4EB8-9957-1F03345FC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r="4027" b="31093"/>
          <a:stretch/>
        </p:blipFill>
        <p:spPr bwMode="auto">
          <a:xfrm>
            <a:off x="742701" y="1395238"/>
            <a:ext cx="5727405" cy="2744881"/>
          </a:xfrm>
          <a:prstGeom prst="rect">
            <a:avLst/>
          </a:prstGeom>
          <a:noFill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D3C050-BC55-4D4A-A466-9D7F3C3D01ED}"/>
              </a:ext>
            </a:extLst>
          </p:cNvPr>
          <p:cNvSpPr/>
          <p:nvPr/>
        </p:nvSpPr>
        <p:spPr>
          <a:xfrm>
            <a:off x="2519072" y="3803810"/>
            <a:ext cx="1223962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L. Bernstein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541B-8331-4335-835E-2791456595EB}"/>
              </a:ext>
            </a:extLst>
          </p:cNvPr>
          <p:cNvSpPr/>
          <p:nvPr/>
        </p:nvSpPr>
        <p:spPr>
          <a:xfrm>
            <a:off x="4872038" y="1602477"/>
            <a:ext cx="1223962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A. Springer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35BAAD-6B67-4A89-B909-54E6F671B957}"/>
              </a:ext>
            </a:extLst>
          </p:cNvPr>
          <p:cNvCxnSpPr>
            <a:cxnSpLocks/>
          </p:cNvCxnSpPr>
          <p:nvPr/>
        </p:nvCxnSpPr>
        <p:spPr>
          <a:xfrm flipV="1">
            <a:off x="3458817" y="1838739"/>
            <a:ext cx="4898092" cy="31507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49691A-DC05-4D64-A534-34482A274DD3}"/>
              </a:ext>
            </a:extLst>
          </p:cNvPr>
          <p:cNvCxnSpPr>
            <a:cxnSpLocks/>
          </p:cNvCxnSpPr>
          <p:nvPr/>
        </p:nvCxnSpPr>
        <p:spPr>
          <a:xfrm flipV="1">
            <a:off x="6361043" y="1948070"/>
            <a:ext cx="1995866" cy="34687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3F142A5-188B-4B00-A0C7-0A6F7421240F}"/>
              </a:ext>
            </a:extLst>
          </p:cNvPr>
          <p:cNvSpPr/>
          <p:nvPr/>
        </p:nvSpPr>
        <p:spPr>
          <a:xfrm>
            <a:off x="3604004" y="5967439"/>
            <a:ext cx="8142484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ucida Grande"/>
                <a:ea typeface="Times New Roman" charset="0"/>
                <a:cs typeface="Times New Roman" charset="0"/>
              </a:rPr>
              <a:t>2016: Launched a complementary nuclear data measurement campaign at the LBNL 88-Inch cyclotron to address gaps in reaction data at E&lt;60 MeV/A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C02FB4-860C-4DFD-AFBF-428B2AA92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2"/>
          <a:stretch/>
        </p:blipFill>
        <p:spPr>
          <a:xfrm>
            <a:off x="6555165" y="2315962"/>
            <a:ext cx="5548944" cy="4015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EAA06-E16D-4A3D-9757-35B2FFAB8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40" y="938272"/>
            <a:ext cx="5543522" cy="41582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AC8021-0E64-44A3-9640-EE862C6C95ED}"/>
              </a:ext>
            </a:extLst>
          </p:cNvPr>
          <p:cNvSpPr/>
          <p:nvPr/>
        </p:nvSpPr>
        <p:spPr>
          <a:xfrm rot="20098985">
            <a:off x="930765" y="2694224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Preliminary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 rot="20098985">
            <a:off x="7954134" y="2728918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Preliminary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A998B-44F9-47CC-B9FE-8C7487118CED}"/>
              </a:ext>
            </a:extLst>
          </p:cNvPr>
          <p:cNvSpPr/>
          <p:nvPr/>
        </p:nvSpPr>
        <p:spPr>
          <a:xfrm>
            <a:off x="5592727" y="988831"/>
            <a:ext cx="6432696" cy="150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Emerging medical radionuclides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7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51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17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 = 46 min, 97% </a:t>
            </a:r>
            <a:r>
              <a:rPr lang="el-GR" sz="17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17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) – short-lived PET tracer for metabolic studies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7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52g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17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 = 5.6 d, 29% </a:t>
            </a:r>
            <a:r>
              <a:rPr lang="el-GR" sz="17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17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1700" dirty="0">
                <a:solidFill>
                  <a:srgbClr val="2D637F"/>
                </a:solidFill>
                <a:latin typeface="Lucida Grande"/>
                <a:cs typeface="Lucida Grande"/>
              </a:rPr>
              <a:t>) – long-lived PET tracer for neuron tracking, immune studies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CAAA6F-5D6C-475F-8A00-1EAF3188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aseline="30000" dirty="0" err="1"/>
              <a:t>nat</a:t>
            </a:r>
            <a:r>
              <a:rPr lang="en-US" sz="2800" dirty="0" err="1"/>
              <a:t>Fe</a:t>
            </a:r>
            <a:r>
              <a:rPr lang="en-US" sz="2800" dirty="0"/>
              <a:t>(</a:t>
            </a:r>
            <a:r>
              <a:rPr lang="en-US" sz="2800" dirty="0" err="1"/>
              <a:t>p,x</a:t>
            </a:r>
            <a:r>
              <a:rPr lang="en-US" sz="2800" dirty="0"/>
              <a:t>)</a:t>
            </a:r>
            <a:r>
              <a:rPr lang="en-US" sz="2800" baseline="30000" dirty="0"/>
              <a:t>51,52</a:t>
            </a:r>
            <a:r>
              <a:rPr lang="en-US" sz="2800" dirty="0"/>
              <a:t>Mn – Novel PET imaging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88A5A1-E518-433E-A79D-4E1E4CFD989B}"/>
              </a:ext>
            </a:extLst>
          </p:cNvPr>
          <p:cNvSpPr/>
          <p:nvPr/>
        </p:nvSpPr>
        <p:spPr>
          <a:xfrm>
            <a:off x="1257268" y="5311879"/>
            <a:ext cx="5160407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Two overlapping stacks: E</a:t>
            </a:r>
            <a:r>
              <a:rPr lang="en-US" baseline="-25000" dirty="0">
                <a:latin typeface="Georgia" panose="02040502050405020303" pitchFamily="18" charset="0"/>
              </a:rPr>
              <a:t>p</a:t>
            </a:r>
            <a:r>
              <a:rPr lang="en-US" dirty="0">
                <a:latin typeface="Georgia" panose="02040502050405020303" pitchFamily="18" charset="0"/>
              </a:rPr>
              <a:t>= 55</a:t>
            </a: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</a:t>
            </a:r>
            <a:r>
              <a:rPr lang="en-US" dirty="0">
                <a:latin typeface="Georgia" panose="02040502050405020303" pitchFamily="18" charset="0"/>
              </a:rPr>
              <a:t>15 MeV, </a:t>
            </a:r>
            <a:br>
              <a:rPr lang="en-US" dirty="0">
                <a:latin typeface="Georgia" panose="02040502050405020303" pitchFamily="18" charset="0"/>
              </a:rPr>
            </a:br>
            <a:r>
              <a:rPr lang="en-US" dirty="0">
                <a:latin typeface="Georgia" panose="02040502050405020303" pitchFamily="18" charset="0"/>
              </a:rPr>
              <a:t>25</a:t>
            </a: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</a:t>
            </a:r>
            <a:r>
              <a:rPr lang="en-US" dirty="0">
                <a:latin typeface="Georgia" panose="02040502050405020303" pitchFamily="18" charset="0"/>
                <a:cs typeface="Lucida Grande"/>
                <a:sym typeface="Wingdings" panose="05000000000000000000" pitchFamily="2" charset="2"/>
              </a:rPr>
              <a:t>0</a:t>
            </a:r>
            <a:r>
              <a:rPr lang="en-US" dirty="0">
                <a:latin typeface="Georgia" panose="02040502050405020303" pitchFamily="18" charset="0"/>
              </a:rPr>
              <a:t> MeV (120 nA@10 min, 100 nA@20 min)</a:t>
            </a:r>
          </a:p>
        </p:txBody>
      </p:sp>
    </p:spTree>
    <p:extLst>
      <p:ext uri="{BB962C8B-B14F-4D97-AF65-F5344CB8AC3E}">
        <p14:creationId xmlns:p14="http://schemas.microsoft.com/office/powerpoint/2010/main" val="12603415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46347</TotalTime>
  <Words>1542</Words>
  <Application>Microsoft Office PowerPoint</Application>
  <PresentationFormat>Widescreen</PresentationFormat>
  <Paragraphs>212</Paragraphs>
  <Slides>20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MS PGothic</vt:lpstr>
      <vt:lpstr>MS PGothic</vt:lpstr>
      <vt:lpstr>Arial</vt:lpstr>
      <vt:lpstr>Bitter</vt:lpstr>
      <vt:lpstr>Calibri</vt:lpstr>
      <vt:lpstr>Georgia</vt:lpstr>
      <vt:lpstr>Helvetica</vt:lpstr>
      <vt:lpstr>Helvetica Light</vt:lpstr>
      <vt:lpstr>Lucida Grande</vt:lpstr>
      <vt:lpstr>Open Sans</vt:lpstr>
      <vt:lpstr>Times New Roman</vt:lpstr>
      <vt:lpstr>Wingdings</vt:lpstr>
      <vt:lpstr>Custom Design</vt:lpstr>
      <vt:lpstr>Isotope Production Activities at LBNL and LANSCE-IPF: Development of a new Nb(p,x)90Mo Monitor Reaction and Fe,La(p,x) Production Cross-Section Measurements</vt:lpstr>
      <vt:lpstr>Stacked-target Charged Particle Excitation Functions</vt:lpstr>
      <vt:lpstr>Measurements @ LANL – Nb(p,x) </vt:lpstr>
      <vt:lpstr>Measurements @ LANL – Nb(p,x) </vt:lpstr>
      <vt:lpstr>Measurements @ LANL – Nb(p,x) </vt:lpstr>
      <vt:lpstr>Measurements @ LANL – Nb(p,x) </vt:lpstr>
      <vt:lpstr>Stacked-target Charged Particle Excitation Functions</vt:lpstr>
      <vt:lpstr>Stacked-target Charged Particle Excitation Functions</vt:lpstr>
      <vt:lpstr>natFe(p,x)51,52Mn – Novel PET imaging</vt:lpstr>
      <vt:lpstr>140La(p,6n)134Ce - a PET analogue  for 225Ac</vt:lpstr>
      <vt:lpstr>140La(p,6n)134Ce - a PET analogue  for 225Ac</vt:lpstr>
      <vt:lpstr>140La(p,6n)134Ce - a PET analogue  for 225Ac</vt:lpstr>
      <vt:lpstr>Collaborators on this work</vt:lpstr>
      <vt:lpstr>Questions?</vt:lpstr>
      <vt:lpstr>The LBNL/UCB Bay Area Nuclear Data (BAND) Group</vt:lpstr>
      <vt:lpstr>PowerPoint Presentation</vt:lpstr>
      <vt:lpstr>PowerPoint Presentation</vt:lpstr>
      <vt:lpstr>Simultaneous Radionuclide Production</vt:lpstr>
      <vt:lpstr>PowerPoint Presentation</vt:lpstr>
      <vt:lpstr>7Li(p,n) “Quasi-Monoenergetic” Neutron Source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Steven Voyles</dc:creator>
  <cp:lastModifiedBy>Andrew Steven Voyles</cp:lastModifiedBy>
  <cp:revision>948</cp:revision>
  <dcterms:created xsi:type="dcterms:W3CDTF">2013-01-15T19:08:57Z</dcterms:created>
  <dcterms:modified xsi:type="dcterms:W3CDTF">2018-08-30T09:39:11Z</dcterms:modified>
</cp:coreProperties>
</file>